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6"/>
  </p:notesMasterIdLst>
  <p:handoutMasterIdLst>
    <p:handoutMasterId r:id="rId47"/>
  </p:handoutMasterIdLst>
  <p:sldIdLst>
    <p:sldId id="322" r:id="rId2"/>
    <p:sldId id="323" r:id="rId3"/>
    <p:sldId id="324" r:id="rId4"/>
    <p:sldId id="294" r:id="rId5"/>
    <p:sldId id="295" r:id="rId6"/>
    <p:sldId id="257" r:id="rId7"/>
    <p:sldId id="265" r:id="rId8"/>
    <p:sldId id="317" r:id="rId9"/>
    <p:sldId id="267" r:id="rId10"/>
    <p:sldId id="303" r:id="rId11"/>
    <p:sldId id="304" r:id="rId12"/>
    <p:sldId id="268" r:id="rId13"/>
    <p:sldId id="301" r:id="rId14"/>
    <p:sldId id="285" r:id="rId15"/>
    <p:sldId id="286" r:id="rId16"/>
    <p:sldId id="274" r:id="rId17"/>
    <p:sldId id="263" r:id="rId18"/>
    <p:sldId id="275" r:id="rId19"/>
    <p:sldId id="296" r:id="rId20"/>
    <p:sldId id="291" r:id="rId21"/>
    <p:sldId id="292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5" r:id="rId31"/>
    <p:sldId id="314" r:id="rId32"/>
    <p:sldId id="270" r:id="rId33"/>
    <p:sldId id="272" r:id="rId34"/>
    <p:sldId id="271" r:id="rId35"/>
    <p:sldId id="273" r:id="rId36"/>
    <p:sldId id="276" r:id="rId37"/>
    <p:sldId id="316" r:id="rId38"/>
    <p:sldId id="284" r:id="rId39"/>
    <p:sldId id="280" r:id="rId40"/>
    <p:sldId id="281" r:id="rId41"/>
    <p:sldId id="282" r:id="rId42"/>
    <p:sldId id="287" r:id="rId43"/>
    <p:sldId id="289" r:id="rId44"/>
    <p:sldId id="318" r:id="rId45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Open Sans" pitchFamily="2" charset="0"/>
      <p:regular r:id="rId52"/>
      <p:bold r:id="rId53"/>
      <p:italic r:id="rId54"/>
      <p:boldItalic r:id="rId55"/>
    </p:embeddedFont>
    <p:embeddedFont>
      <p:font typeface="Open Sans Extrabold" pitchFamily="2" charset="0"/>
      <p:bold r:id="rId56"/>
      <p:italic r:id="rId57"/>
      <p:boldItalic r:id="rId58"/>
    </p:embeddedFont>
    <p:embeddedFont>
      <p:font typeface="Open Sans Light" pitchFamily="2" charset="0"/>
      <p:regular r:id="rId59"/>
      <p:italic r:id="rId60"/>
    </p:embeddedFont>
    <p:embeddedFont>
      <p:font typeface="Open Sans Semibold" pitchFamily="2" charset="0"/>
      <p:regular r:id="rId61"/>
      <p:bold r:id="rId62"/>
      <p:italic r:id="rId63"/>
      <p:boldItalic r:id="rId64"/>
    </p:embeddedFont>
    <p:embeddedFont>
      <p:font typeface="TUD-Iconfont Light" panose="00000400000000000000" charset="0"/>
      <p:regular r:id="rId6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322"/>
            <p14:sldId id="323"/>
            <p14:sldId id="324"/>
            <p14:sldId id="294"/>
          </p14:sldIdLst>
        </p14:section>
        <p14:section name="Elemente des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Barrierefreiheit" id="{E2B0AA9C-B969-41B1-8D1C-CD958EECCFCE}">
          <p14:sldIdLst>
            <p14:sldId id="301"/>
            <p14:sldId id="285"/>
          </p14:sldIdLst>
        </p14:section>
        <p14:section name="Hinweise zur Arbeit mit der Präsentationsvorlage" id="{C35964E0-8CA8-4D55-BC6C-ED89AB26EFC1}">
          <p14:sldIdLst>
            <p14:sldId id="286"/>
            <p14:sldId id="274"/>
            <p14:sldId id="263"/>
            <p14:sldId id="275"/>
          </p14:sldIdLst>
        </p14:section>
        <p14:section name="Platzierung von Zweitlogos" id="{D6084297-AA0D-46A3-A755-4530E61D1AFD}">
          <p14:sldIdLst>
            <p14:sldId id="296"/>
            <p14:sldId id="291"/>
            <p14:sldId id="292"/>
          </p14:sldIdLst>
        </p14:section>
        <p14:section name="Titel mit Visual oder F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Vorlagendatei speichern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weitere Beispielseiten mit Inhalten der TU Dresden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1B81"/>
    <a:srgbClr val="CD1719"/>
    <a:srgbClr val="00305D"/>
    <a:srgbClr val="DE2526"/>
    <a:srgbClr val="59358C"/>
    <a:srgbClr val="FFFFFF"/>
    <a:srgbClr val="0069B4"/>
    <a:srgbClr val="F2F2F2"/>
    <a:srgbClr val="000000"/>
    <a:srgbClr val="13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2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pic>
        <p:nvPicPr>
          <p:cNvPr id="12" name="Grafik 11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grpSp>
        <p:nvGrpSpPr>
          <p:cNvPr id="2" name="Gruppieren 1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1" name="Grafik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21" name="Grafik 2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23" name="Grafik 22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5" name="Gruppieren 24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6" name="Grafik 2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7" name="Grafik 26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D:\01 Daten\K - Abbildungen, Zeichnungen\01 - Produkte\CF Geweb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28" r="28968"/>
          <a:stretch/>
        </p:blipFill>
        <p:spPr bwMode="auto">
          <a:xfrm>
            <a:off x="-1" y="1196976"/>
            <a:ext cx="12192001" cy="56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fik 15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6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grpSp>
        <p:nvGrpSpPr>
          <p:cNvPr id="14" name="Gruppieren 13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7" name="Grafik 2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193752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0B9D4-166E-498E-8804-18CAE6D32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7698E1-06EE-4F97-A487-87CF2686F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3DFC84-C1CF-4751-9583-E2CF00DB9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BC806-675A-4041-B382-D091F09A8FCE}" type="datetimeFigureOut">
              <a:rPr lang="de-DE" smtClean="0"/>
              <a:t>24.10.2024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873223-B563-4067-8C6F-BEA3E76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3852C7-D094-4C7C-9C1C-C195B74D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53C4-F88B-4D77-8D0B-AA46883D01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91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pic>
        <p:nvPicPr>
          <p:cNvPr id="21" name="Grafik 20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419044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7" name="Grafik 16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0" name="Grafik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6" name="Gruppieren 15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6" name="Grafik 15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7" name="Gruppieren 16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18" name="Grafik 1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5" name="Grafik 14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pic>
        <p:nvPicPr>
          <p:cNvPr id="18" name="Grafik 17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9323"/>
            <a:ext cx="1463906" cy="5436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925" y="357105"/>
            <a:ext cx="3040485" cy="50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6" name="Grafik 15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7" name="Grafik 16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19" name="Gruppieren 18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0" name="Grafik 1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5528098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Samstag, 13. Januar 2021</a:t>
            </a:r>
          </a:p>
        </p:txBody>
      </p:sp>
      <p:pic>
        <p:nvPicPr>
          <p:cNvPr id="11" name="Grafik 10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8373"/>
            <a:ext cx="1764000" cy="514800"/>
          </a:xfrm>
          <a:prstGeom prst="rect">
            <a:avLst/>
          </a:prstGeom>
        </p:spPr>
      </p:pic>
      <p:pic>
        <p:nvPicPr>
          <p:cNvPr id="19" name="Grafik 18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77" y="327901"/>
            <a:ext cx="1468046" cy="548987"/>
          </a:xfrm>
          <a:prstGeom prst="rect">
            <a:avLst/>
          </a:prstGeom>
        </p:spPr>
      </p:pic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589583" y="344515"/>
            <a:ext cx="3752977" cy="522000"/>
            <a:chOff x="8763000" y="349772"/>
            <a:chExt cx="3116365" cy="433454"/>
          </a:xfrm>
        </p:grpSpPr>
        <p:pic>
          <p:nvPicPr>
            <p:cNvPr id="22" name="Grafik 2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3000" y="357105"/>
              <a:ext cx="2564413" cy="426121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6556" y="349772"/>
              <a:ext cx="422809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w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048"/>
            <a:ext cx="1116268" cy="324000"/>
          </a:xfrm>
          <a:prstGeom prst="rect">
            <a:avLst/>
          </a:prstGeom>
        </p:spPr>
      </p:pic>
      <p:sp>
        <p:nvSpPr>
          <p:cNvPr id="10" name="Textfeld 9"/>
          <p:cNvSpPr txBox="1"/>
          <p:nvPr userDrawn="1"/>
        </p:nvSpPr>
        <p:spPr>
          <a:xfrm>
            <a:off x="2477770" y="6318340"/>
            <a:ext cx="539623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Institut für Textilmaschinen und Textile Hochleistungswerkstofftechnik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13.01.2021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8070850" y="6306444"/>
            <a:ext cx="6921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ct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Grafik 13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82" y="6322796"/>
            <a:ext cx="972216" cy="36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485" y="6339294"/>
            <a:ext cx="104117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23" r:id="rId2"/>
    <p:sldLayoutId id="2147483904" r:id="rId3"/>
    <p:sldLayoutId id="2147483905" r:id="rId4"/>
    <p:sldLayoutId id="2147483893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894" r:id="rId13"/>
    <p:sldLayoutId id="2147483913" r:id="rId14"/>
    <p:sldLayoutId id="2147483897" r:id="rId15"/>
    <p:sldLayoutId id="2147483914" r:id="rId16"/>
    <p:sldLayoutId id="2147483915" r:id="rId17"/>
    <p:sldLayoutId id="2147483916" r:id="rId18"/>
    <p:sldLayoutId id="2147483899" r:id="rId19"/>
    <p:sldLayoutId id="2147483896" r:id="rId20"/>
    <p:sldLayoutId id="2147483900" r:id="rId21"/>
    <p:sldLayoutId id="2147483901" r:id="rId22"/>
    <p:sldLayoutId id="2147483918" r:id="rId23"/>
    <p:sldLayoutId id="2147483919" r:id="rId24"/>
    <p:sldLayoutId id="2147483917" r:id="rId25"/>
    <p:sldLayoutId id="2147483902" r:id="rId26"/>
    <p:sldLayoutId id="2147483903" r:id="rId27"/>
    <p:sldLayoutId id="2147483895" r:id="rId28"/>
    <p:sldLayoutId id="2147483920" r:id="rId29"/>
    <p:sldLayoutId id="2147483921" r:id="rId30"/>
    <p:sldLayoutId id="2147483922" r:id="rId31"/>
    <p:sldLayoutId id="2147483924" r:id="rId32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de-de/article/ausrichten-von-objekten-auf-folien-mithilfe-von-f%C3%BChrungslinien-auf-folienmasterebene-80e0171a-a5f6-499b-8a1e-c46da02b3287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support.office.com/de-de/article/Erstellen-und-Verwenden-einer-eigenen-Vorlage-A1B72758-61A0-4215-80EB-165C6C4BED0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A79EF1DF-6321-44D1-9ABE-71C53F521253}"/>
              </a:ext>
            </a:extLst>
          </p:cNvPr>
          <p:cNvSpPr txBox="1"/>
          <p:nvPr/>
        </p:nvSpPr>
        <p:spPr>
          <a:xfrm>
            <a:off x="3489980" y="3193744"/>
            <a:ext cx="100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x</a:t>
            </a:r>
            <a:endParaRPr lang="de-DE" sz="2000" dirty="0">
              <a:solidFill>
                <a:schemeClr val="accent4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672303" y="570204"/>
            <a:ext cx="5422818" cy="5429956"/>
            <a:chOff x="589547" y="548999"/>
            <a:chExt cx="5760000" cy="5767582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D3C4B48D-7840-4387-800D-08804698667A}"/>
                </a:ext>
              </a:extLst>
            </p:cNvPr>
            <p:cNvSpPr/>
            <p:nvPr/>
          </p:nvSpPr>
          <p:spPr>
            <a:xfrm>
              <a:off x="589547" y="549000"/>
              <a:ext cx="5760000" cy="57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16EA498-18E5-4BCE-9656-DD99A8AD5C1C}"/>
                </a:ext>
              </a:extLst>
            </p:cNvPr>
            <p:cNvSpPr txBox="1"/>
            <p:nvPr/>
          </p:nvSpPr>
          <p:spPr>
            <a:xfrm>
              <a:off x="3123900" y="2956792"/>
              <a:ext cx="1004637" cy="3922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sz="1800" dirty="0">
                  <a:solidFill>
                    <a:schemeClr val="accent4"/>
                  </a:solidFill>
                </a:rPr>
                <a:t>y</a:t>
              </a:r>
              <a:endParaRPr lang="de-DE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6C47D6B-D819-474D-B847-4863ECD94326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5582653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43F7061-4733-4277-A35A-1DA58E143F26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133751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6E1DED36-EFE2-47BE-B2B4-FF9A42B2AC92}"/>
                </a:ext>
              </a:extLst>
            </p:cNvPr>
            <p:cNvCxnSpPr>
              <a:cxnSpLocks/>
            </p:cNvCxnSpPr>
            <p:nvPr/>
          </p:nvCxnSpPr>
          <p:spPr>
            <a:xfrm>
              <a:off x="589547" y="3328737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EABD02F-D622-458B-BCC2-29309A9AC3D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490356" y="3436581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EAA48FC-55F4-4F1B-B3E3-7E54DC2057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39235" y="3429000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3D6B0C2-1C72-4820-9933-43DD2BC13B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650515" y="3428999"/>
              <a:ext cx="5760000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3445690A-D35B-4902-B9DD-D42DAA74AD03}"/>
                </a:ext>
              </a:extLst>
            </p:cNvPr>
            <p:cNvCxnSpPr/>
            <p:nvPr/>
          </p:nvCxnSpPr>
          <p:spPr>
            <a:xfrm flipH="1">
              <a:off x="5170515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13FAD29-0F4A-443B-BC10-CE94FC54EFA2}"/>
                </a:ext>
              </a:extLst>
            </p:cNvPr>
            <p:cNvCxnSpPr/>
            <p:nvPr/>
          </p:nvCxnSpPr>
          <p:spPr>
            <a:xfrm flipH="1">
              <a:off x="1029643" y="522900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96EE916-C538-4AFE-90B8-0987E3FDB9E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643" y="977510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1E838D9-9306-4749-BF3A-3C0517B63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5222653"/>
              <a:ext cx="720000" cy="7200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80E4004C-C64A-47F7-9624-3680482689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0515" y="3328737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27366B78-2530-4E63-A562-74A8EE325A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643" y="33242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700D822E-35D4-4DB0-9BDC-81FEBA77781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5" y="1337509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D6A18E60-8546-4F00-96A2-834F3BDB585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159234" y="5582653"/>
              <a:ext cx="720000" cy="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53B16F24-E2D0-4258-92E3-FAE7290E1EBB}"/>
                </a:ext>
              </a:extLst>
            </p:cNvPr>
            <p:cNvSpPr txBox="1"/>
            <p:nvPr/>
          </p:nvSpPr>
          <p:spPr>
            <a:xfrm>
              <a:off x="1410574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1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68AAC7D-9545-4E37-AD44-AD7F54355B4A}"/>
                </a:ext>
              </a:extLst>
            </p:cNvPr>
            <p:cNvSpPr txBox="1"/>
            <p:nvPr/>
          </p:nvSpPr>
          <p:spPr>
            <a:xfrm>
              <a:off x="3507256" y="969928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2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48B774F-82E9-4E81-8530-3EB1BEFB97A9}"/>
                </a:ext>
              </a:extLst>
            </p:cNvPr>
            <p:cNvSpPr txBox="1"/>
            <p:nvPr/>
          </p:nvSpPr>
          <p:spPr>
            <a:xfrm>
              <a:off x="5194105" y="977509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3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A3D853C1-BFBC-473D-BAE4-222F28CEB456}"/>
                </a:ext>
              </a:extLst>
            </p:cNvPr>
            <p:cNvSpPr txBox="1"/>
            <p:nvPr/>
          </p:nvSpPr>
          <p:spPr>
            <a:xfrm>
              <a:off x="1410573" y="296651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4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1316752D-85AC-471A-9CD0-6B3A3FD946AF}"/>
                </a:ext>
              </a:extLst>
            </p:cNvPr>
            <p:cNvSpPr txBox="1"/>
            <p:nvPr/>
          </p:nvSpPr>
          <p:spPr>
            <a:xfrm>
              <a:off x="5200993" y="296420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5</a:t>
              </a: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E077F8E-8EE4-4FA0-B72C-DC5D1EC216EC}"/>
                </a:ext>
              </a:extLst>
            </p:cNvPr>
            <p:cNvSpPr txBox="1"/>
            <p:nvPr/>
          </p:nvSpPr>
          <p:spPr>
            <a:xfrm>
              <a:off x="5513814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8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7FEA8DB6-FDE7-498E-A191-1B11B7180502}"/>
                </a:ext>
              </a:extLst>
            </p:cNvPr>
            <p:cNvSpPr txBox="1"/>
            <p:nvPr/>
          </p:nvSpPr>
          <p:spPr>
            <a:xfrm>
              <a:off x="3509131" y="5232682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7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6C89B064-74CB-4A1C-BD59-26A613FFA58A}"/>
                </a:ext>
              </a:extLst>
            </p:cNvPr>
            <p:cNvSpPr txBox="1"/>
            <p:nvPr/>
          </p:nvSpPr>
          <p:spPr>
            <a:xfrm>
              <a:off x="1097752" y="5247355"/>
              <a:ext cx="31282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de-DE" dirty="0"/>
                <a:t>6</a:t>
              </a: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381FE9B-BDED-4C9D-8AA9-FAE05FF39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728" y="2253534"/>
              <a:ext cx="0" cy="1080000"/>
            </a:xfrm>
            <a:prstGeom prst="straightConnector1">
              <a:avLst/>
            </a:prstGeom>
            <a:ln w="34925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2D613C0-43A0-4859-8A5B-BBD345328AD6}"/>
                </a:ext>
              </a:extLst>
            </p:cNvPr>
            <p:cNvCxnSpPr/>
            <p:nvPr/>
          </p:nvCxnSpPr>
          <p:spPr>
            <a:xfrm>
              <a:off x="3508397" y="3343247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39" name="Tabelle 39">
            <a:extLst>
              <a:ext uri="{FF2B5EF4-FFF2-40B4-BE49-F238E27FC236}">
                <a16:creationId xmlns:a16="http://schemas.microsoft.com/office/drawing/2014/main" id="{2897F32A-61B3-4619-B13E-15E547159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28393"/>
              </p:ext>
            </p:extLst>
          </p:nvPr>
        </p:nvGraphicFramePr>
        <p:xfrm>
          <a:off x="8859776" y="1066251"/>
          <a:ext cx="2066310" cy="19156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770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688770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688770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Position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212853">
                <a:tc>
                  <a:txBody>
                    <a:bodyPr/>
                    <a:lstStyle/>
                    <a:p>
                      <a:r>
                        <a:rPr lang="de-DE" sz="1000" dirty="0"/>
                        <a:t>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325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-325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</a:tbl>
          </a:graphicData>
        </a:graphic>
      </p:graphicFrame>
      <p:sp>
        <p:nvSpPr>
          <p:cNvPr id="40" name="Textfeld 39">
            <a:extLst>
              <a:ext uri="{FF2B5EF4-FFF2-40B4-BE49-F238E27FC236}">
                <a16:creationId xmlns:a16="http://schemas.microsoft.com/office/drawing/2014/main" id="{E2A54E90-0AA2-4E99-B7A5-F429C7912319}"/>
              </a:ext>
            </a:extLst>
          </p:cNvPr>
          <p:cNvSpPr txBox="1"/>
          <p:nvPr/>
        </p:nvSpPr>
        <p:spPr>
          <a:xfrm>
            <a:off x="607483" y="144789"/>
            <a:ext cx="32846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Sensorpositionen</a:t>
            </a:r>
          </a:p>
        </p:txBody>
      </p:sp>
    </p:spTree>
    <p:extLst>
      <p:ext uri="{BB962C8B-B14F-4D97-AF65-F5344CB8AC3E}">
        <p14:creationId xmlns:p14="http://schemas.microsoft.com/office/powerpoint/2010/main" val="312851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Farbzuweisung Bereiche und Studieninformationssystem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Für die fünf  Bereiche der TUD folgende Farben zugewiesen.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de-DE" dirty="0"/>
              <a:t>Für das Studien-Information-System (SINS) gelten </a:t>
            </a:r>
            <a:br>
              <a:rPr lang="de-DE" dirty="0"/>
            </a:br>
            <a:r>
              <a:rPr lang="de-DE" dirty="0"/>
              <a:t>für die SINS-Bereiche äquivalente Farben </a:t>
            </a:r>
          </a:p>
          <a:p>
            <a:pPr marL="72000" lvl="1"/>
            <a:r>
              <a:rPr lang="de-DE" dirty="0"/>
              <a:t>+ zusätzlich das Orange für den SINS-Bereich Lehramt.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372011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217779"/>
              </p:ext>
            </p:extLst>
          </p:nvPr>
        </p:nvGraphicFramePr>
        <p:xfrm>
          <a:off x="6514696" y="1031307"/>
          <a:ext cx="4968000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 hell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ING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ING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GSW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GSW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MED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MED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#007bc1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LEH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LEH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Farbpaletten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de-DE" sz="1400" baseline="0" dirty="0">
                          <a:solidFill>
                            <a:schemeClr val="accent1"/>
                          </a:solidFill>
                        </a:rPr>
                        <a:t> Farbreihe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Schwarz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Grau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Akzent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Grün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mittel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besuchter</a:t>
                      </a:r>
                      <a:r>
                        <a:rPr lang="de-DE" sz="140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Hyperlink</a:t>
                      </a: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de-DE" dirty="0"/>
              <a:t>Es ändert sich bei den Farbpaletten für Office </a:t>
            </a:r>
            <a:br>
              <a:rPr lang="de-DE" dirty="0"/>
            </a:br>
            <a:r>
              <a:rPr lang="de-DE" dirty="0"/>
              <a:t>(als .</a:t>
            </a:r>
            <a:r>
              <a:rPr lang="de-DE" dirty="0" err="1"/>
              <a:t>xml</a:t>
            </a:r>
            <a:r>
              <a:rPr lang="de-DE" dirty="0"/>
              <a:t>-Datei abgelegten)</a:t>
            </a:r>
            <a:br>
              <a:rPr lang="de-DE" dirty="0"/>
            </a:br>
            <a:r>
              <a:rPr lang="de-DE" dirty="0"/>
              <a:t>jeweils die Akzentfarbe 4 - 5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Raster </a:t>
            </a:r>
            <a:br>
              <a:rPr lang="de-DE" dirty="0"/>
            </a:br>
            <a:r>
              <a:rPr lang="de-DE" dirty="0"/>
              <a:t>für Präsentationsvorlagen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alle Publikationen der TUD ist im CD </a:t>
            </a:r>
            <a:br>
              <a:rPr lang="de-DE" dirty="0"/>
            </a:br>
            <a:r>
              <a:rPr lang="de-DE" dirty="0"/>
              <a:t>ein </a:t>
            </a:r>
            <a:r>
              <a:rPr lang="de-DE" dirty="0" err="1"/>
              <a:t>Layoutraster</a:t>
            </a:r>
            <a:r>
              <a:rPr lang="de-DE" dirty="0"/>
              <a:t> vorgegeben. Hierdurch sind </a:t>
            </a:r>
            <a:r>
              <a:rPr lang="de-DE" b="1" dirty="0"/>
              <a:t>Anordnung und Position des TUD-Logos definiert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</a:t>
            </a:r>
            <a:r>
              <a:rPr lang="de-DE" b="1" dirty="0"/>
              <a:t>Präsentationen</a:t>
            </a:r>
            <a:r>
              <a:rPr lang="de-DE" dirty="0"/>
              <a:t> der TUD wird das Logo </a:t>
            </a:r>
            <a:r>
              <a:rPr lang="de-DE" b="1" dirty="0"/>
              <a:t>auf allen</a:t>
            </a:r>
            <a:r>
              <a:rPr lang="de-DE" dirty="0"/>
              <a:t> </a:t>
            </a:r>
            <a:r>
              <a:rPr lang="de-DE" b="1" dirty="0"/>
              <a:t>Inhaltsfolien in der Fußzeile unten links</a:t>
            </a:r>
            <a:r>
              <a:rPr lang="de-DE" dirty="0"/>
              <a:t> neben den Kontaktangaben der Vortragenden </a:t>
            </a:r>
            <a:r>
              <a:rPr lang="de-DE" dirty="0" err="1"/>
              <a:t>platziert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In allen anderen Kommunikationsmitteln </a:t>
            </a:r>
            <a:br>
              <a:rPr lang="de-DE" dirty="0"/>
            </a:br>
            <a:r>
              <a:rPr lang="de-DE" dirty="0"/>
              <a:t>wird das TUD-Logo stets </a:t>
            </a:r>
            <a:r>
              <a:rPr lang="de-DE" b="1" dirty="0"/>
              <a:t>oben links </a:t>
            </a:r>
            <a:r>
              <a:rPr lang="de-DE" dirty="0"/>
              <a:t>positioniert.</a:t>
            </a:r>
          </a:p>
          <a:p>
            <a:pPr lvl="1"/>
            <a:r>
              <a:rPr lang="de-DE" dirty="0"/>
              <a:t>Für diese Präsentationsvorlage wurde das Raster mittels </a:t>
            </a:r>
            <a:r>
              <a:rPr lang="de-DE" b="1" dirty="0"/>
              <a:t>Führungslinien</a:t>
            </a:r>
            <a:r>
              <a:rPr lang="de-DE" dirty="0"/>
              <a:t> hinterlegt. Diese lassen sich im Menü „Ansicht“ ein- und ausblenden. Diese helfen auch bei der </a:t>
            </a:r>
            <a:r>
              <a:rPr lang="de-DE" b="1" dirty="0"/>
              <a:t>Positionierung von Bild- und Textelementen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Linie über dem Fußbereich markiert den freizuhaltenden Bereich, kann aber als Element entfallen.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4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/ Führungslinien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Barrierefreiheit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Hinweise zur Erstellung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barrierefreier Präsentationen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 </a:t>
            </a:r>
            <a:br>
              <a:rPr lang="de-DE" dirty="0"/>
            </a:br>
            <a:r>
              <a:rPr lang="de-DE" b="0" dirty="0"/>
              <a:t>kommunizieren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de-DE" dirty="0"/>
              <a:t>Folgende Aspekte sind wesentlich, um ein barrierefreies Dokument zu erstellen:</a:t>
            </a:r>
          </a:p>
          <a:p>
            <a:pPr lvl="1"/>
            <a:r>
              <a:rPr lang="de-DE" dirty="0"/>
              <a:t>Inhaltsfelder im Layout nutzen (S. 14)</a:t>
            </a:r>
          </a:p>
          <a:p>
            <a:pPr lvl="1"/>
            <a:r>
              <a:rPr lang="de-DE" dirty="0"/>
              <a:t>Formatvorlagen für Text nutzen (S.15)</a:t>
            </a:r>
          </a:p>
          <a:p>
            <a:pPr lvl="1"/>
            <a:r>
              <a:rPr lang="de-DE" dirty="0"/>
              <a:t>Leerzeilen vermeiden</a:t>
            </a:r>
          </a:p>
          <a:p>
            <a:pPr lvl="1"/>
            <a:r>
              <a:rPr lang="de-DE" dirty="0"/>
              <a:t>Umfangreiche Anpassungen im Folienmaster vornehmen. Auf Schriftgröße und Farbkontraste achten. Kontrastrechner auf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>
                <a:solidFill>
                  <a:srgbClr val="0069B4"/>
                </a:solidFill>
                <a:hlinkClick r:id="rId2"/>
              </a:rPr>
              <a:t>http://www.leserlich.info/</a:t>
            </a:r>
            <a:r>
              <a:rPr lang="de-DE" dirty="0">
                <a:solidFill>
                  <a:srgbClr val="0069B4"/>
                </a:solidFill>
              </a:rPr>
              <a:t> </a:t>
            </a:r>
            <a:r>
              <a:rPr lang="de-DE" dirty="0"/>
              <a:t>oder installiert der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Colour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contrast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analyzer</a:t>
            </a:r>
            <a:r>
              <a:rPr lang="de-DE" dirty="0">
                <a:hlinkClick r:id="rId3"/>
              </a:rPr>
              <a:t> CCA</a:t>
            </a:r>
            <a:r>
              <a:rPr lang="de-DE" dirty="0"/>
              <a:t>)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Bilder gruppieren</a:t>
            </a:r>
          </a:p>
          <a:p>
            <a:pPr lvl="1"/>
            <a:r>
              <a:rPr lang="de-DE" dirty="0"/>
              <a:t>Bildbeschreibung erstellen</a:t>
            </a:r>
          </a:p>
          <a:p>
            <a:pPr lvl="1"/>
            <a:r>
              <a:rPr lang="de-DE" dirty="0"/>
              <a:t>Diagramme, </a:t>
            </a:r>
            <a:r>
              <a:rPr lang="de-DE" dirty="0" err="1"/>
              <a:t>Smartart</a:t>
            </a:r>
            <a:r>
              <a:rPr lang="de-DE" dirty="0"/>
              <a:t> etc. am besten als Bilddatei mit Alt-Text einbinden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Einstellungen für Sprache und Inhaltsverzeichnis beim PDF-Export berücksichtigen.</a:t>
            </a:r>
            <a:br>
              <a:rPr lang="de-DE" dirty="0"/>
            </a:b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4"/>
              </a:rPr>
              <a:t>Weitere Informationen zu diesem Thema </a:t>
            </a:r>
            <a:r>
              <a:rPr lang="de-DE" dirty="0"/>
              <a:t>auf den Serviceseiten der TUD sowie auf den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5"/>
              </a:rPr>
              <a:t>Seiten des ELVIS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Hinweise</a:t>
            </a:r>
            <a:r>
              <a:rPr lang="de-DE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zur Arbeit mit der Präsentationsvorlage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Datei </a:t>
            </a:r>
            <a:br>
              <a:rPr lang="de-DE" dirty="0"/>
            </a:br>
            <a:r>
              <a:rPr lang="de-DE" b="0" dirty="0"/>
              <a:t>erstellen</a:t>
            </a:r>
            <a:br>
              <a:rPr lang="de-DE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Bei einer neuen PowerPoint-Präsentation kann man die Vorlage entweder als </a:t>
            </a:r>
            <a:r>
              <a:rPr lang="de-DE" b="1" dirty="0"/>
              <a:t>„benutzerdefinierte“ Vorlage</a:t>
            </a:r>
            <a:r>
              <a:rPr lang="de-DE" dirty="0"/>
              <a:t>  oder als </a:t>
            </a:r>
            <a:r>
              <a:rPr lang="de-DE" b="1" dirty="0"/>
              <a:t>„empfohlenes“ Design</a:t>
            </a:r>
            <a:r>
              <a:rPr lang="de-DE" dirty="0"/>
              <a:t> auswählen.</a:t>
            </a:r>
          </a:p>
          <a:p>
            <a:pPr lvl="1"/>
            <a:r>
              <a:rPr lang="de-DE" dirty="0"/>
              <a:t>So lassen sich auch weitere Formatierungen z. B. für Diagramme in Excel anlegen.</a:t>
            </a:r>
          </a:p>
          <a:p>
            <a:r>
              <a:rPr lang="de-DE" sz="1200" b="0" dirty="0"/>
              <a:t>mehr Informationen zu diesem Thema: </a:t>
            </a:r>
            <a:r>
              <a:rPr lang="de-DE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</a:t>
            </a:r>
            <a:br>
              <a:rPr lang="de-DE" dirty="0"/>
            </a:br>
            <a:r>
              <a:rPr lang="de-DE" b="0" dirty="0"/>
              <a:t>mit der Präsentationsvorlage</a:t>
            </a:r>
            <a:br>
              <a:rPr lang="de-DE" dirty="0"/>
            </a:b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jede neue Folie innerhalb einer Präsentation sollte man </a:t>
            </a:r>
            <a:r>
              <a:rPr lang="de-DE" b="1" dirty="0"/>
              <a:t>das passende Layout </a:t>
            </a:r>
            <a:r>
              <a:rPr lang="de-DE" dirty="0"/>
              <a:t>(einspaltig, zweispaltig, etc.)  wählen.</a:t>
            </a:r>
          </a:p>
          <a:p>
            <a:pPr lvl="1"/>
            <a:r>
              <a:rPr lang="de-DE" b="1" dirty="0"/>
              <a:t>Texte und Bilder</a:t>
            </a:r>
            <a:r>
              <a:rPr lang="de-DE" dirty="0"/>
              <a:t> sollte man </a:t>
            </a:r>
            <a:r>
              <a:rPr lang="de-DE" b="1" dirty="0"/>
              <a:t>direkt in</a:t>
            </a:r>
            <a:r>
              <a:rPr lang="de-DE" dirty="0"/>
              <a:t> den vorgegebene </a:t>
            </a:r>
            <a:r>
              <a:rPr lang="de-DE" b="1" dirty="0"/>
              <a:t>Feldern platzieren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Für sich häufig wiederholenden Anordnungen von Bild- und Textelementen lohnt es sich, in den Masterfolien </a:t>
            </a:r>
            <a:r>
              <a:rPr lang="de-DE" b="1" dirty="0"/>
              <a:t>zusätzliche Layouts anzulegen</a:t>
            </a:r>
            <a:r>
              <a:rPr lang="de-DE" dirty="0"/>
              <a:t>.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So ist es sehr schnell möglich, aus verschiedenen Präsentationen eine gemeinsame zusammen zu stellen und das Layout auf ein einheitliches Layout anzupassen.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  </a:t>
            </a:r>
            <a:br>
              <a:rPr lang="de-DE" dirty="0"/>
            </a:br>
            <a:r>
              <a:rPr lang="de-DE" b="0" dirty="0"/>
              <a:t>über Listenebene formatieren </a:t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Am schnellsten lassen sich einheitlich gestaltete </a:t>
            </a:r>
            <a:r>
              <a:rPr lang="de-DE" b="1" dirty="0"/>
              <a:t>Texte, durch</a:t>
            </a:r>
            <a:r>
              <a:rPr lang="de-DE" dirty="0"/>
              <a:t> eine Formatierung über das </a:t>
            </a:r>
            <a:r>
              <a:rPr lang="de-DE" b="1" dirty="0"/>
              <a:t>Menü „Start“ </a:t>
            </a:r>
            <a:r>
              <a:rPr lang="de-DE" b="1" dirty="0">
                <a:sym typeface="Wingdings" panose="05000000000000000000" pitchFamily="2" charset="2"/>
              </a:rPr>
              <a:t> „</a:t>
            </a:r>
            <a:r>
              <a:rPr lang="de-DE" b="1" dirty="0"/>
              <a:t>Listenebene erhöhen oder verringern“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hier voreingestellten Textformate </a:t>
            </a:r>
          </a:p>
          <a:p>
            <a:pPr lvl="2"/>
            <a:r>
              <a:rPr lang="de-DE" dirty="0"/>
              <a:t>Schriftgröße</a:t>
            </a:r>
          </a:p>
          <a:p>
            <a:pPr lvl="2"/>
            <a:r>
              <a:rPr lang="de-DE" dirty="0"/>
              <a:t>Anstriche</a:t>
            </a:r>
          </a:p>
          <a:p>
            <a:pPr lvl="2"/>
            <a:r>
              <a:rPr lang="de-DE" dirty="0"/>
              <a:t>Tabulatoren</a:t>
            </a:r>
          </a:p>
          <a:p>
            <a:pPr lvl="2"/>
            <a:r>
              <a:rPr lang="de-DE" dirty="0"/>
              <a:t>Textfarbe, etc.</a:t>
            </a:r>
          </a:p>
          <a:p>
            <a:pPr lvl="1"/>
            <a:r>
              <a:rPr lang="de-DE" dirty="0"/>
              <a:t>kann man ebenfalls </a:t>
            </a:r>
            <a:r>
              <a:rPr lang="de-DE" b="1" dirty="0"/>
              <a:t>im Folienmaster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Kleinere Änderungen und Hervorhebungen können direkt im Text über die Anpassung von Schrift oder Absatz vorgenommen werden.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Platzierung von Zweitlogos  Anordnungsmöglichkeiten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Das Zweitlogo darf nicht größer sein als das TUD Logo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erader Verbinder 13">
            <a:extLst>
              <a:ext uri="{FF2B5EF4-FFF2-40B4-BE49-F238E27FC236}">
                <a16:creationId xmlns:a16="http://schemas.microsoft.com/office/drawing/2014/main" id="{FD1C3FEF-A1B0-5683-743B-476AF6D1CCED}"/>
              </a:ext>
            </a:extLst>
          </p:cNvPr>
          <p:cNvCxnSpPr>
            <a:cxnSpLocks/>
          </p:cNvCxnSpPr>
          <p:nvPr/>
        </p:nvCxnSpPr>
        <p:spPr>
          <a:xfrm rot="16200000">
            <a:off x="717675" y="327511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79EF1DF-6321-44D1-9ABE-71C53F521253}"/>
              </a:ext>
            </a:extLst>
          </p:cNvPr>
          <p:cNvSpPr txBox="1"/>
          <p:nvPr/>
        </p:nvSpPr>
        <p:spPr>
          <a:xfrm>
            <a:off x="3468398" y="3275111"/>
            <a:ext cx="100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x</a:t>
            </a:r>
            <a:endParaRPr lang="de-DE" sz="2000" dirty="0">
              <a:solidFill>
                <a:schemeClr val="accent4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EAA48FC-55F4-4F1B-B3E3-7E54DC2057E8}"/>
              </a:ext>
            </a:extLst>
          </p:cNvPr>
          <p:cNvCxnSpPr>
            <a:cxnSpLocks/>
          </p:cNvCxnSpPr>
          <p:nvPr/>
        </p:nvCxnSpPr>
        <p:spPr>
          <a:xfrm rot="16200000">
            <a:off x="719082" y="3281614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D3C4B48D-7840-4387-800D-08804698667A}"/>
              </a:ext>
            </a:extLst>
          </p:cNvPr>
          <p:cNvSpPr/>
          <p:nvPr/>
        </p:nvSpPr>
        <p:spPr>
          <a:xfrm>
            <a:off x="672303" y="570205"/>
            <a:ext cx="5422818" cy="5422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16EA498-18E5-4BCE-9656-DD99A8AD5C1C}"/>
              </a:ext>
            </a:extLst>
          </p:cNvPr>
          <p:cNvSpPr txBox="1"/>
          <p:nvPr/>
        </p:nvSpPr>
        <p:spPr>
          <a:xfrm>
            <a:off x="3058299" y="2837048"/>
            <a:ext cx="9458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800" dirty="0">
                <a:solidFill>
                  <a:schemeClr val="accent4"/>
                </a:solidFill>
              </a:rPr>
              <a:t>y</a:t>
            </a:r>
            <a:endParaRPr lang="de-DE" sz="2000" dirty="0">
              <a:solidFill>
                <a:schemeClr val="accent4"/>
              </a:solidFill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6C47D6B-D819-474D-B847-4863ECD94326}"/>
              </a:ext>
            </a:extLst>
          </p:cNvPr>
          <p:cNvCxnSpPr>
            <a:cxnSpLocks/>
          </p:cNvCxnSpPr>
          <p:nvPr/>
        </p:nvCxnSpPr>
        <p:spPr>
          <a:xfrm>
            <a:off x="672303" y="5309195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43F7061-4733-4277-A35A-1DA58E143F26}"/>
              </a:ext>
            </a:extLst>
          </p:cNvPr>
          <p:cNvCxnSpPr>
            <a:cxnSpLocks/>
          </p:cNvCxnSpPr>
          <p:nvPr/>
        </p:nvCxnSpPr>
        <p:spPr>
          <a:xfrm>
            <a:off x="672303" y="1312557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E1DED36-EFE2-47BE-B2B4-FF9A42B2AC92}"/>
              </a:ext>
            </a:extLst>
          </p:cNvPr>
          <p:cNvCxnSpPr>
            <a:cxnSpLocks/>
          </p:cNvCxnSpPr>
          <p:nvPr/>
        </p:nvCxnSpPr>
        <p:spPr>
          <a:xfrm>
            <a:off x="672303" y="3187220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EABD02F-D622-458B-BCC2-29309A9AC3D0}"/>
              </a:ext>
            </a:extLst>
          </p:cNvPr>
          <p:cNvCxnSpPr>
            <a:cxnSpLocks/>
          </p:cNvCxnSpPr>
          <p:nvPr/>
        </p:nvCxnSpPr>
        <p:spPr>
          <a:xfrm rot="16200000">
            <a:off x="-1285845" y="3288751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3D6B0C2-1C72-4820-9933-43DD2BC13B28}"/>
              </a:ext>
            </a:extLst>
          </p:cNvPr>
          <p:cNvCxnSpPr>
            <a:cxnSpLocks/>
          </p:cNvCxnSpPr>
          <p:nvPr/>
        </p:nvCxnSpPr>
        <p:spPr>
          <a:xfrm rot="16200000">
            <a:off x="2612625" y="3281613"/>
            <a:ext cx="5422818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13FAD29-0F4A-443B-BC10-CE94FC54EFA2}"/>
              </a:ext>
            </a:extLst>
          </p:cNvPr>
          <p:cNvCxnSpPr/>
          <p:nvPr/>
        </p:nvCxnSpPr>
        <p:spPr>
          <a:xfrm flipH="1">
            <a:off x="1086636" y="4976244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1E838D9-9306-4749-BF3A-3C0517B63DF4}"/>
              </a:ext>
            </a:extLst>
          </p:cNvPr>
          <p:cNvCxnSpPr>
            <a:cxnSpLocks/>
          </p:cNvCxnSpPr>
          <p:nvPr/>
        </p:nvCxnSpPr>
        <p:spPr>
          <a:xfrm flipH="1" flipV="1">
            <a:off x="4985108" y="4970269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0E4004C-C64A-47F7-9624-36804826891F}"/>
              </a:ext>
            </a:extLst>
          </p:cNvPr>
          <p:cNvCxnSpPr>
            <a:cxnSpLocks/>
          </p:cNvCxnSpPr>
          <p:nvPr/>
        </p:nvCxnSpPr>
        <p:spPr>
          <a:xfrm flipH="1" flipV="1">
            <a:off x="4985108" y="3187220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7366B78-2530-4E63-A562-74A8EE325ADE}"/>
              </a:ext>
            </a:extLst>
          </p:cNvPr>
          <p:cNvCxnSpPr>
            <a:cxnSpLocks/>
          </p:cNvCxnSpPr>
          <p:nvPr/>
        </p:nvCxnSpPr>
        <p:spPr>
          <a:xfrm flipH="1" flipV="1">
            <a:off x="1086636" y="3182999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A18E60-8546-4F00-96A2-834F3BDB58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1564" y="5309195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EE077F8E-8EE4-4FA0-B72C-DC5D1EC216EC}"/>
              </a:ext>
            </a:extLst>
          </p:cNvPr>
          <p:cNvSpPr txBox="1"/>
          <p:nvPr/>
        </p:nvSpPr>
        <p:spPr>
          <a:xfrm>
            <a:off x="1335524" y="1702138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001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381FE9B-BDED-4C9D-8AA9-FAE05FF39136}"/>
              </a:ext>
            </a:extLst>
          </p:cNvPr>
          <p:cNvCxnSpPr>
            <a:cxnSpLocks/>
          </p:cNvCxnSpPr>
          <p:nvPr/>
        </p:nvCxnSpPr>
        <p:spPr>
          <a:xfrm flipV="1">
            <a:off x="3431897" y="2174958"/>
            <a:ext cx="0" cy="1016778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2D613C0-43A0-4859-8A5B-BBD345328AD6}"/>
              </a:ext>
            </a:extLst>
          </p:cNvPr>
          <p:cNvCxnSpPr/>
          <p:nvPr/>
        </p:nvCxnSpPr>
        <p:spPr>
          <a:xfrm>
            <a:off x="3420288" y="3200881"/>
            <a:ext cx="101677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9" name="Tabelle 39">
            <a:extLst>
              <a:ext uri="{FF2B5EF4-FFF2-40B4-BE49-F238E27FC236}">
                <a16:creationId xmlns:a16="http://schemas.microsoft.com/office/drawing/2014/main" id="{2897F32A-61B3-4619-B13E-15E547159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24160"/>
              </p:ext>
            </p:extLst>
          </p:nvPr>
        </p:nvGraphicFramePr>
        <p:xfrm>
          <a:off x="7908571" y="616528"/>
          <a:ext cx="3258147" cy="5207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49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de-DE" sz="1000" dirty="0"/>
                        <a:t>Lasteinleitungs-ID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009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15948585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90838536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35483185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550342772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01025803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701363751"/>
                  </a:ext>
                </a:extLst>
              </a:tr>
            </a:tbl>
          </a:graphicData>
        </a:graphic>
      </p:graphicFrame>
      <p:cxnSp>
        <p:nvCxnSpPr>
          <p:cNvPr id="3" name="Gerader Verbinder 13">
            <a:extLst>
              <a:ext uri="{FF2B5EF4-FFF2-40B4-BE49-F238E27FC236}">
                <a16:creationId xmlns:a16="http://schemas.microsoft.com/office/drawing/2014/main" id="{C2DB8F26-48A5-6269-1578-6A778159B640}"/>
              </a:ext>
            </a:extLst>
          </p:cNvPr>
          <p:cNvCxnSpPr>
            <a:cxnSpLocks/>
          </p:cNvCxnSpPr>
          <p:nvPr/>
        </p:nvCxnSpPr>
        <p:spPr>
          <a:xfrm>
            <a:off x="707805" y="1678915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13">
            <a:extLst>
              <a:ext uri="{FF2B5EF4-FFF2-40B4-BE49-F238E27FC236}">
                <a16:creationId xmlns:a16="http://schemas.microsoft.com/office/drawing/2014/main" id="{142FA5AD-25CE-9D42-21D2-4FBEAD2068C6}"/>
              </a:ext>
            </a:extLst>
          </p:cNvPr>
          <p:cNvCxnSpPr>
            <a:cxnSpLocks/>
          </p:cNvCxnSpPr>
          <p:nvPr/>
        </p:nvCxnSpPr>
        <p:spPr>
          <a:xfrm>
            <a:off x="672303" y="2011270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13">
            <a:extLst>
              <a:ext uri="{FF2B5EF4-FFF2-40B4-BE49-F238E27FC236}">
                <a16:creationId xmlns:a16="http://schemas.microsoft.com/office/drawing/2014/main" id="{6E4160A0-524C-9385-8DBA-0C686FA02339}"/>
              </a:ext>
            </a:extLst>
          </p:cNvPr>
          <p:cNvCxnSpPr>
            <a:cxnSpLocks/>
          </p:cNvCxnSpPr>
          <p:nvPr/>
        </p:nvCxnSpPr>
        <p:spPr>
          <a:xfrm>
            <a:off x="672303" y="2308693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3">
            <a:extLst>
              <a:ext uri="{FF2B5EF4-FFF2-40B4-BE49-F238E27FC236}">
                <a16:creationId xmlns:a16="http://schemas.microsoft.com/office/drawing/2014/main" id="{87CCAC44-E76A-DE2C-353D-530D18E15437}"/>
              </a:ext>
            </a:extLst>
          </p:cNvPr>
          <p:cNvCxnSpPr>
            <a:cxnSpLocks/>
          </p:cNvCxnSpPr>
          <p:nvPr/>
        </p:nvCxnSpPr>
        <p:spPr>
          <a:xfrm>
            <a:off x="672303" y="261320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3">
            <a:extLst>
              <a:ext uri="{FF2B5EF4-FFF2-40B4-BE49-F238E27FC236}">
                <a16:creationId xmlns:a16="http://schemas.microsoft.com/office/drawing/2014/main" id="{C0E5C492-02F1-343F-0517-BB461FA98D0E}"/>
              </a:ext>
            </a:extLst>
          </p:cNvPr>
          <p:cNvCxnSpPr>
            <a:cxnSpLocks/>
          </p:cNvCxnSpPr>
          <p:nvPr/>
        </p:nvCxnSpPr>
        <p:spPr>
          <a:xfrm>
            <a:off x="688443" y="355209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>
            <a:extLst>
              <a:ext uri="{FF2B5EF4-FFF2-40B4-BE49-F238E27FC236}">
                <a16:creationId xmlns:a16="http://schemas.microsoft.com/office/drawing/2014/main" id="{01E4B31F-AEF7-1232-BBE9-925BB8AA69B4}"/>
              </a:ext>
            </a:extLst>
          </p:cNvPr>
          <p:cNvCxnSpPr>
            <a:cxnSpLocks/>
          </p:cNvCxnSpPr>
          <p:nvPr/>
        </p:nvCxnSpPr>
        <p:spPr>
          <a:xfrm>
            <a:off x="707805" y="391843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13">
            <a:extLst>
              <a:ext uri="{FF2B5EF4-FFF2-40B4-BE49-F238E27FC236}">
                <a16:creationId xmlns:a16="http://schemas.microsoft.com/office/drawing/2014/main" id="{85904AD0-8E0D-8954-5E4D-9580621D1BC6}"/>
              </a:ext>
            </a:extLst>
          </p:cNvPr>
          <p:cNvCxnSpPr>
            <a:cxnSpLocks/>
          </p:cNvCxnSpPr>
          <p:nvPr/>
        </p:nvCxnSpPr>
        <p:spPr>
          <a:xfrm>
            <a:off x="707805" y="4270097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13">
            <a:extLst>
              <a:ext uri="{FF2B5EF4-FFF2-40B4-BE49-F238E27FC236}">
                <a16:creationId xmlns:a16="http://schemas.microsoft.com/office/drawing/2014/main" id="{08169D49-E8B0-C5A0-4ECA-1E007DD79EA7}"/>
              </a:ext>
            </a:extLst>
          </p:cNvPr>
          <p:cNvCxnSpPr>
            <a:cxnSpLocks/>
          </p:cNvCxnSpPr>
          <p:nvPr/>
        </p:nvCxnSpPr>
        <p:spPr>
          <a:xfrm>
            <a:off x="688753" y="4626995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23B2585C-399A-7814-FE16-82F105F7DEDC}"/>
              </a:ext>
            </a:extLst>
          </p:cNvPr>
          <p:cNvSpPr txBox="1"/>
          <p:nvPr/>
        </p:nvSpPr>
        <p:spPr>
          <a:xfrm>
            <a:off x="607483" y="144789"/>
            <a:ext cx="32846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Lasteinleitungspunkte</a:t>
            </a:r>
          </a:p>
        </p:txBody>
      </p:sp>
      <p:cxnSp>
        <p:nvCxnSpPr>
          <p:cNvPr id="52" name="Gerader Verbinder 13">
            <a:extLst>
              <a:ext uri="{FF2B5EF4-FFF2-40B4-BE49-F238E27FC236}">
                <a16:creationId xmlns:a16="http://schemas.microsoft.com/office/drawing/2014/main" id="{8C2AE8D5-3F6A-054B-D782-5D5C3590B58F}"/>
              </a:ext>
            </a:extLst>
          </p:cNvPr>
          <p:cNvCxnSpPr>
            <a:cxnSpLocks/>
          </p:cNvCxnSpPr>
          <p:nvPr/>
        </p:nvCxnSpPr>
        <p:spPr>
          <a:xfrm rot="16200000">
            <a:off x="-939325" y="32816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13">
            <a:extLst>
              <a:ext uri="{FF2B5EF4-FFF2-40B4-BE49-F238E27FC236}">
                <a16:creationId xmlns:a16="http://schemas.microsoft.com/office/drawing/2014/main" id="{517CF039-5E3B-58AB-F72B-31AD3FADC340}"/>
              </a:ext>
            </a:extLst>
          </p:cNvPr>
          <p:cNvCxnSpPr>
            <a:cxnSpLocks/>
          </p:cNvCxnSpPr>
          <p:nvPr/>
        </p:nvCxnSpPr>
        <p:spPr>
          <a:xfrm rot="16200000">
            <a:off x="-615238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13">
            <a:extLst>
              <a:ext uri="{FF2B5EF4-FFF2-40B4-BE49-F238E27FC236}">
                <a16:creationId xmlns:a16="http://schemas.microsoft.com/office/drawing/2014/main" id="{FB741B6E-94D7-C2FD-BB01-C62D936C1487}"/>
              </a:ext>
            </a:extLst>
          </p:cNvPr>
          <p:cNvCxnSpPr>
            <a:cxnSpLocks/>
          </p:cNvCxnSpPr>
          <p:nvPr/>
        </p:nvCxnSpPr>
        <p:spPr>
          <a:xfrm rot="16200000">
            <a:off x="-290949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13">
            <a:extLst>
              <a:ext uri="{FF2B5EF4-FFF2-40B4-BE49-F238E27FC236}">
                <a16:creationId xmlns:a16="http://schemas.microsoft.com/office/drawing/2014/main" id="{3D7BEF85-2530-43C9-A0F9-53EB5E28E057}"/>
              </a:ext>
            </a:extLst>
          </p:cNvPr>
          <p:cNvCxnSpPr>
            <a:cxnSpLocks/>
          </p:cNvCxnSpPr>
          <p:nvPr/>
        </p:nvCxnSpPr>
        <p:spPr>
          <a:xfrm rot="16200000">
            <a:off x="28550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13">
            <a:extLst>
              <a:ext uri="{FF2B5EF4-FFF2-40B4-BE49-F238E27FC236}">
                <a16:creationId xmlns:a16="http://schemas.microsoft.com/office/drawing/2014/main" id="{FE1E4609-599A-0C84-7BD6-A0EB4A856FD7}"/>
              </a:ext>
            </a:extLst>
          </p:cNvPr>
          <p:cNvCxnSpPr>
            <a:cxnSpLocks/>
          </p:cNvCxnSpPr>
          <p:nvPr/>
        </p:nvCxnSpPr>
        <p:spPr>
          <a:xfrm rot="16200000">
            <a:off x="365915" y="3288751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13">
            <a:extLst>
              <a:ext uri="{FF2B5EF4-FFF2-40B4-BE49-F238E27FC236}">
                <a16:creationId xmlns:a16="http://schemas.microsoft.com/office/drawing/2014/main" id="{9383F9E4-6828-BC8B-E65E-52A7911E7BA2}"/>
              </a:ext>
            </a:extLst>
          </p:cNvPr>
          <p:cNvCxnSpPr>
            <a:cxnSpLocks/>
          </p:cNvCxnSpPr>
          <p:nvPr/>
        </p:nvCxnSpPr>
        <p:spPr>
          <a:xfrm rot="16200000">
            <a:off x="1018316" y="3281873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13">
            <a:extLst>
              <a:ext uri="{FF2B5EF4-FFF2-40B4-BE49-F238E27FC236}">
                <a16:creationId xmlns:a16="http://schemas.microsoft.com/office/drawing/2014/main" id="{27FB42A2-1ACA-55C5-A072-F2B03B73A899}"/>
              </a:ext>
            </a:extLst>
          </p:cNvPr>
          <p:cNvCxnSpPr>
            <a:cxnSpLocks/>
          </p:cNvCxnSpPr>
          <p:nvPr/>
        </p:nvCxnSpPr>
        <p:spPr>
          <a:xfrm rot="16200000">
            <a:off x="1342403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13">
            <a:extLst>
              <a:ext uri="{FF2B5EF4-FFF2-40B4-BE49-F238E27FC236}">
                <a16:creationId xmlns:a16="http://schemas.microsoft.com/office/drawing/2014/main" id="{D5B80E19-33A5-A192-8BC4-493E3339CC0A}"/>
              </a:ext>
            </a:extLst>
          </p:cNvPr>
          <p:cNvCxnSpPr>
            <a:cxnSpLocks/>
          </p:cNvCxnSpPr>
          <p:nvPr/>
        </p:nvCxnSpPr>
        <p:spPr>
          <a:xfrm rot="16200000">
            <a:off x="1666692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13">
            <a:extLst>
              <a:ext uri="{FF2B5EF4-FFF2-40B4-BE49-F238E27FC236}">
                <a16:creationId xmlns:a16="http://schemas.microsoft.com/office/drawing/2014/main" id="{1D978AA4-C492-5743-A104-C3069D4F9B59}"/>
              </a:ext>
            </a:extLst>
          </p:cNvPr>
          <p:cNvCxnSpPr>
            <a:cxnSpLocks/>
          </p:cNvCxnSpPr>
          <p:nvPr/>
        </p:nvCxnSpPr>
        <p:spPr>
          <a:xfrm rot="16200000">
            <a:off x="1986191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13">
            <a:extLst>
              <a:ext uri="{FF2B5EF4-FFF2-40B4-BE49-F238E27FC236}">
                <a16:creationId xmlns:a16="http://schemas.microsoft.com/office/drawing/2014/main" id="{066D4ECB-06D7-51DB-4702-AC54E476F0A4}"/>
              </a:ext>
            </a:extLst>
          </p:cNvPr>
          <p:cNvCxnSpPr>
            <a:cxnSpLocks/>
          </p:cNvCxnSpPr>
          <p:nvPr/>
        </p:nvCxnSpPr>
        <p:spPr>
          <a:xfrm rot="16200000">
            <a:off x="2315243" y="328901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7EC909B-D5C7-2DE5-95FD-540E12E4E164}"/>
              </a:ext>
            </a:extLst>
          </p:cNvPr>
          <p:cNvSpPr/>
          <p:nvPr/>
        </p:nvSpPr>
        <p:spPr>
          <a:xfrm flipV="1">
            <a:off x="1705035" y="1613860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D455FEF-CB0D-D348-6F4E-7B41F7C5AD7D}"/>
              </a:ext>
            </a:extLst>
          </p:cNvPr>
          <p:cNvSpPr txBox="1"/>
          <p:nvPr/>
        </p:nvSpPr>
        <p:spPr>
          <a:xfrm>
            <a:off x="1658791" y="1699795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502BDD2-8397-173A-BF8C-DE985C7AB87D}"/>
              </a:ext>
            </a:extLst>
          </p:cNvPr>
          <p:cNvSpPr/>
          <p:nvPr/>
        </p:nvSpPr>
        <p:spPr>
          <a:xfrm flipV="1">
            <a:off x="2028302" y="1611517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4A02F11-41E2-5609-FF1A-2ADE01C8D654}"/>
              </a:ext>
            </a:extLst>
          </p:cNvPr>
          <p:cNvSpPr txBox="1"/>
          <p:nvPr/>
        </p:nvSpPr>
        <p:spPr>
          <a:xfrm>
            <a:off x="1972867" y="1699724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003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5EDBB5E-E647-E629-A693-7BB418938713}"/>
              </a:ext>
            </a:extLst>
          </p:cNvPr>
          <p:cNvSpPr/>
          <p:nvPr/>
        </p:nvSpPr>
        <p:spPr>
          <a:xfrm flipV="1">
            <a:off x="2342378" y="1611446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D26F8E9A-79D1-2271-C605-004B4C8CC99B}"/>
              </a:ext>
            </a:extLst>
          </p:cNvPr>
          <p:cNvSpPr txBox="1"/>
          <p:nvPr/>
        </p:nvSpPr>
        <p:spPr>
          <a:xfrm>
            <a:off x="2296134" y="1697381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004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03D1A81-678C-9412-9121-E0470BD3AA91}"/>
              </a:ext>
            </a:extLst>
          </p:cNvPr>
          <p:cNvSpPr/>
          <p:nvPr/>
        </p:nvSpPr>
        <p:spPr>
          <a:xfrm flipV="1">
            <a:off x="2665645" y="1609103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14F5792-AB7C-79E3-61BE-2AAE6B54F87D}"/>
              </a:ext>
            </a:extLst>
          </p:cNvPr>
          <p:cNvSpPr txBox="1"/>
          <p:nvPr/>
        </p:nvSpPr>
        <p:spPr>
          <a:xfrm>
            <a:off x="2643170" y="1701295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005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9E5E184-9B9F-939D-2A58-A0DA4E4A388E}"/>
              </a:ext>
            </a:extLst>
          </p:cNvPr>
          <p:cNvSpPr/>
          <p:nvPr/>
        </p:nvSpPr>
        <p:spPr>
          <a:xfrm flipV="1">
            <a:off x="3012681" y="1613017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374864C6-38E0-7F0C-1D15-07A78C0BEA37}"/>
              </a:ext>
            </a:extLst>
          </p:cNvPr>
          <p:cNvSpPr txBox="1"/>
          <p:nvPr/>
        </p:nvSpPr>
        <p:spPr>
          <a:xfrm>
            <a:off x="2966437" y="1698952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0DB537D-13B7-982C-34E6-311B0BBBD67D}"/>
              </a:ext>
            </a:extLst>
          </p:cNvPr>
          <p:cNvSpPr/>
          <p:nvPr/>
        </p:nvSpPr>
        <p:spPr>
          <a:xfrm flipV="1">
            <a:off x="3362683" y="1610674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21B174E-9854-D383-4E95-CFF5AE6C461C}"/>
              </a:ext>
            </a:extLst>
          </p:cNvPr>
          <p:cNvSpPr txBox="1"/>
          <p:nvPr/>
        </p:nvSpPr>
        <p:spPr>
          <a:xfrm>
            <a:off x="3296554" y="1698881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4C19DEB-6206-C1A7-08FA-60F07B7CB9F0}"/>
              </a:ext>
            </a:extLst>
          </p:cNvPr>
          <p:cNvSpPr/>
          <p:nvPr/>
        </p:nvSpPr>
        <p:spPr>
          <a:xfrm flipV="1">
            <a:off x="3650024" y="1610603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61EB4E4E-E182-A8DA-E780-12FA97FDBC47}"/>
              </a:ext>
            </a:extLst>
          </p:cNvPr>
          <p:cNvSpPr txBox="1"/>
          <p:nvPr/>
        </p:nvSpPr>
        <p:spPr>
          <a:xfrm>
            <a:off x="3603780" y="1696538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008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13F4D6-2CD4-91D2-6CE1-CB77A5DBDB04}"/>
              </a:ext>
            </a:extLst>
          </p:cNvPr>
          <p:cNvSpPr/>
          <p:nvPr/>
        </p:nvSpPr>
        <p:spPr>
          <a:xfrm flipV="1">
            <a:off x="3973291" y="1608260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00D822E-35D4-4DB0-9BDC-81FEBA7778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1565" y="1312556"/>
            <a:ext cx="677852" cy="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feld 76">
            <a:extLst>
              <a:ext uri="{FF2B5EF4-FFF2-40B4-BE49-F238E27FC236}">
                <a16:creationId xmlns:a16="http://schemas.microsoft.com/office/drawing/2014/main" id="{DD314FBC-A7A2-121C-55B8-99DE09853D73}"/>
              </a:ext>
            </a:extLst>
          </p:cNvPr>
          <p:cNvSpPr txBox="1"/>
          <p:nvPr/>
        </p:nvSpPr>
        <p:spPr>
          <a:xfrm>
            <a:off x="3919946" y="1696279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009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388C496-8ED5-0E8B-6EFB-DEC3E5A25174}"/>
              </a:ext>
            </a:extLst>
          </p:cNvPr>
          <p:cNvSpPr/>
          <p:nvPr/>
        </p:nvSpPr>
        <p:spPr>
          <a:xfrm flipV="1">
            <a:off x="4289457" y="1608001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2426C759-D835-13BE-AFB3-800C75D038F9}"/>
              </a:ext>
            </a:extLst>
          </p:cNvPr>
          <p:cNvSpPr txBox="1"/>
          <p:nvPr/>
        </p:nvSpPr>
        <p:spPr>
          <a:xfrm>
            <a:off x="4253773" y="1699054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010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FDE0272-42C1-0457-6A8C-5254029D8373}"/>
              </a:ext>
            </a:extLst>
          </p:cNvPr>
          <p:cNvSpPr/>
          <p:nvPr/>
        </p:nvSpPr>
        <p:spPr>
          <a:xfrm flipV="1">
            <a:off x="4623284" y="1610776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E0D5A52C-D325-2D9B-F509-21D257C78E85}"/>
              </a:ext>
            </a:extLst>
          </p:cNvPr>
          <p:cNvSpPr txBox="1"/>
          <p:nvPr/>
        </p:nvSpPr>
        <p:spPr>
          <a:xfrm>
            <a:off x="4587480" y="169924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129ED26-6F9B-7EE5-91B0-0FDE8794F276}"/>
              </a:ext>
            </a:extLst>
          </p:cNvPr>
          <p:cNvSpPr/>
          <p:nvPr/>
        </p:nvSpPr>
        <p:spPr>
          <a:xfrm flipV="1">
            <a:off x="4956991" y="1610968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906B840E-08C3-66C1-5743-26D6A3591BE0}"/>
              </a:ext>
            </a:extLst>
          </p:cNvPr>
          <p:cNvSpPr txBox="1"/>
          <p:nvPr/>
        </p:nvSpPr>
        <p:spPr>
          <a:xfrm>
            <a:off x="1327555" y="2041065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012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D03E2A6-C052-B073-5ADB-F352AE7312F6}"/>
              </a:ext>
            </a:extLst>
          </p:cNvPr>
          <p:cNvSpPr/>
          <p:nvPr/>
        </p:nvSpPr>
        <p:spPr>
          <a:xfrm flipV="1">
            <a:off x="1697066" y="1933735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01ACD2C0-70ED-4C78-4093-D28326B4E767}"/>
              </a:ext>
            </a:extLst>
          </p:cNvPr>
          <p:cNvSpPr txBox="1"/>
          <p:nvPr/>
        </p:nvSpPr>
        <p:spPr>
          <a:xfrm>
            <a:off x="1656036" y="2043923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013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98DCBE9-9B3F-8BA7-6FE2-291E2328265A}"/>
              </a:ext>
            </a:extLst>
          </p:cNvPr>
          <p:cNvSpPr/>
          <p:nvPr/>
        </p:nvSpPr>
        <p:spPr>
          <a:xfrm flipV="1">
            <a:off x="2025547" y="1936593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DA8B9CE3-531B-A6CD-70D0-9BAC0B791C01}"/>
              </a:ext>
            </a:extLst>
          </p:cNvPr>
          <p:cNvSpPr txBox="1"/>
          <p:nvPr/>
        </p:nvSpPr>
        <p:spPr>
          <a:xfrm>
            <a:off x="1970112" y="208195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…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3348F68-9E72-006C-EFC7-A1A3BF795CC1}"/>
              </a:ext>
            </a:extLst>
          </p:cNvPr>
          <p:cNvSpPr/>
          <p:nvPr/>
        </p:nvSpPr>
        <p:spPr>
          <a:xfrm flipV="1">
            <a:off x="2339623" y="1936522"/>
            <a:ext cx="147629" cy="1476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A5A21B05-1A49-66F6-73B9-52C4995F88D4}"/>
              </a:ext>
            </a:extLst>
          </p:cNvPr>
          <p:cNvCxnSpPr>
            <a:cxnSpLocks/>
          </p:cNvCxnSpPr>
          <p:nvPr/>
        </p:nvCxnSpPr>
        <p:spPr>
          <a:xfrm>
            <a:off x="7054356" y="1678915"/>
            <a:ext cx="0" cy="3476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64C56C62-CCBC-D5A2-C23B-00AA9109154A}"/>
              </a:ext>
            </a:extLst>
          </p:cNvPr>
          <p:cNvCxnSpPr>
            <a:cxnSpLocks/>
          </p:cNvCxnSpPr>
          <p:nvPr/>
        </p:nvCxnSpPr>
        <p:spPr>
          <a:xfrm>
            <a:off x="6104062" y="1678915"/>
            <a:ext cx="10423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93">
            <a:extLst>
              <a:ext uri="{FF2B5EF4-FFF2-40B4-BE49-F238E27FC236}">
                <a16:creationId xmlns:a16="http://schemas.microsoft.com/office/drawing/2014/main" id="{704CEA97-8AB2-EC4B-C80F-1F5F3355304A}"/>
              </a:ext>
            </a:extLst>
          </p:cNvPr>
          <p:cNvCxnSpPr>
            <a:cxnSpLocks/>
          </p:cNvCxnSpPr>
          <p:nvPr/>
        </p:nvCxnSpPr>
        <p:spPr>
          <a:xfrm>
            <a:off x="6095121" y="2015099"/>
            <a:ext cx="104236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>
            <a:extLst>
              <a:ext uri="{FF2B5EF4-FFF2-40B4-BE49-F238E27FC236}">
                <a16:creationId xmlns:a16="http://schemas.microsoft.com/office/drawing/2014/main" id="{B1C55BA0-AEA5-8B24-2A71-5017CAD1D4EA}"/>
              </a:ext>
            </a:extLst>
          </p:cNvPr>
          <p:cNvSpPr txBox="1"/>
          <p:nvPr/>
        </p:nvSpPr>
        <p:spPr>
          <a:xfrm>
            <a:off x="7101983" y="1713033"/>
            <a:ext cx="39298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55</a:t>
            </a:r>
          </a:p>
        </p:txBody>
      </p:sp>
      <p:cxnSp>
        <p:nvCxnSpPr>
          <p:cNvPr id="97" name="Gerade Verbindung 96">
            <a:extLst>
              <a:ext uri="{FF2B5EF4-FFF2-40B4-BE49-F238E27FC236}">
                <a16:creationId xmlns:a16="http://schemas.microsoft.com/office/drawing/2014/main" id="{14F7FA48-E0C5-1F53-685E-640B23FBDCB3}"/>
              </a:ext>
            </a:extLst>
          </p:cNvPr>
          <p:cNvCxnSpPr>
            <a:cxnSpLocks/>
          </p:cNvCxnSpPr>
          <p:nvPr/>
        </p:nvCxnSpPr>
        <p:spPr>
          <a:xfrm flipV="1">
            <a:off x="5032852" y="144789"/>
            <a:ext cx="0" cy="5927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00A45C7C-1631-05F1-CA18-81E564E9E633}"/>
              </a:ext>
            </a:extLst>
          </p:cNvPr>
          <p:cNvCxnSpPr>
            <a:cxnSpLocks/>
          </p:cNvCxnSpPr>
          <p:nvPr/>
        </p:nvCxnSpPr>
        <p:spPr>
          <a:xfrm flipV="1">
            <a:off x="4689287" y="144789"/>
            <a:ext cx="0" cy="59271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CE875823-07DA-97D0-680C-18F9ED5179B0}"/>
              </a:ext>
            </a:extLst>
          </p:cNvPr>
          <p:cNvSpPr txBox="1"/>
          <p:nvPr/>
        </p:nvSpPr>
        <p:spPr>
          <a:xfrm>
            <a:off x="4956991" y="134636"/>
            <a:ext cx="58406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 dirty="0"/>
              <a:t>55</a:t>
            </a:r>
          </a:p>
        </p:txBody>
      </p: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8E4E4933-4C2D-4DC5-0E64-89E1BF3C175D}"/>
              </a:ext>
            </a:extLst>
          </p:cNvPr>
          <p:cNvCxnSpPr>
            <a:cxnSpLocks/>
          </p:cNvCxnSpPr>
          <p:nvPr/>
        </p:nvCxnSpPr>
        <p:spPr>
          <a:xfrm flipH="1">
            <a:off x="4689287" y="248327"/>
            <a:ext cx="3415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45690A-D35B-4902-B9DD-D42DAA74AD03}"/>
              </a:ext>
            </a:extLst>
          </p:cNvPr>
          <p:cNvCxnSpPr/>
          <p:nvPr/>
        </p:nvCxnSpPr>
        <p:spPr>
          <a:xfrm flipH="1">
            <a:off x="5001734" y="965318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96EE916-C538-4AFE-90B8-0987E3FDB9E1}"/>
              </a:ext>
            </a:extLst>
          </p:cNvPr>
          <p:cNvCxnSpPr>
            <a:cxnSpLocks/>
          </p:cNvCxnSpPr>
          <p:nvPr/>
        </p:nvCxnSpPr>
        <p:spPr>
          <a:xfrm>
            <a:off x="1086636" y="973631"/>
            <a:ext cx="677852" cy="6778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13">
            <a:extLst>
              <a:ext uri="{FF2B5EF4-FFF2-40B4-BE49-F238E27FC236}">
                <a16:creationId xmlns:a16="http://schemas.microsoft.com/office/drawing/2014/main" id="{D4F8C5F1-A02A-4FF6-8F6C-82A870BC3E06}"/>
              </a:ext>
            </a:extLst>
          </p:cNvPr>
          <p:cNvCxnSpPr>
            <a:cxnSpLocks/>
          </p:cNvCxnSpPr>
          <p:nvPr/>
        </p:nvCxnSpPr>
        <p:spPr>
          <a:xfrm>
            <a:off x="672293" y="2913252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13">
            <a:extLst>
              <a:ext uri="{FF2B5EF4-FFF2-40B4-BE49-F238E27FC236}">
                <a16:creationId xmlns:a16="http://schemas.microsoft.com/office/drawing/2014/main" id="{B9DD1099-0ED9-4075-8EF4-1F0AD4201D02}"/>
              </a:ext>
            </a:extLst>
          </p:cNvPr>
          <p:cNvCxnSpPr>
            <a:cxnSpLocks/>
          </p:cNvCxnSpPr>
          <p:nvPr/>
        </p:nvCxnSpPr>
        <p:spPr>
          <a:xfrm>
            <a:off x="665563" y="4970269"/>
            <a:ext cx="5422818" cy="0"/>
          </a:xfrm>
          <a:prstGeom prst="line">
            <a:avLst/>
          </a:prstGeom>
          <a:ln w="19050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69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mit</a:t>
            </a:r>
            <a:r>
              <a:rPr lang="de-DE" b="0" dirty="0"/>
              <a:t> DRESDEN-concept Bezug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Links neben DRESDEN-concept 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de-DE" dirty="0"/>
              <a:t>Vertikale Ausrichtung am TUD Logo</a:t>
            </a:r>
          </a:p>
          <a:p>
            <a:pPr lvl="2"/>
            <a:r>
              <a:rPr lang="de-DE" dirty="0"/>
              <a:t>Zweitlogo in der obersten Master-Folie positionieren </a:t>
            </a:r>
            <a:br>
              <a:rPr lang="de-DE" dirty="0"/>
            </a:br>
            <a:r>
              <a:rPr lang="de-DE" dirty="0"/>
              <a:t>und Seitenzahl ggf. nach links verschieben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37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ohne</a:t>
            </a:r>
            <a:r>
              <a:rPr lang="de-DE" b="0" dirty="0"/>
              <a:t> DRESDEN-concept Bezug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Zweitlogo anstelle des DRESDEN-concept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Vertikale Ausrichtung am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de-DE" dirty="0"/>
              <a:t>Ausrichtung horizontal rechtsbündig an Hilfslinie/Raster</a:t>
            </a:r>
          </a:p>
          <a:p>
            <a:pPr lvl="2"/>
            <a:r>
              <a:rPr lang="de-DE" dirty="0"/>
              <a:t>Zweitlogo in der obersten Master-Folie an der Stelle des </a:t>
            </a:r>
            <a:r>
              <a:rPr lang="de-DE" dirty="0" err="1"/>
              <a:t>DDc</a:t>
            </a:r>
            <a:r>
              <a:rPr lang="de-DE" dirty="0"/>
              <a:t>-Logos ersetzen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050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78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Standard: mit weißem Kopfbereich und TUD-Logo in blau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alternative Beispiele nachfolgend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Inhaltsbereich Blauverlauf und weiße Schrift. Auf Kontraste und Lesbarkeit achten!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 (ganzseitig möglich).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V3</a:t>
            </a:r>
            <a:br>
              <a:rPr lang="de-DE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Blauverlauf (ganzseitig möglich).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V4</a:t>
            </a:r>
            <a:br>
              <a:rPr lang="de-DE"/>
            </a:b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de-DE" dirty="0"/>
              <a:t>Folienlayout weiß und TUD-Logo in blau und blaue Schrift.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mit Key Visual im Hintergrund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de-DE" dirty="0"/>
              <a:t>Optional Key Visual </a:t>
            </a:r>
            <a:r>
              <a:rPr lang="de-DE" dirty="0" err="1"/>
              <a:t>ergänzbar</a:t>
            </a:r>
            <a:r>
              <a:rPr lang="de-DE" dirty="0"/>
              <a:t> (vgl.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4294967295"/>
          </p:nvPr>
        </p:nvSpPr>
        <p:spPr>
          <a:xfrm>
            <a:off x="10405594" y="327901"/>
            <a:ext cx="1468800" cy="550800"/>
          </a:xfrm>
        </p:spPr>
      </p:sp>
      <p:sp>
        <p:nvSpPr>
          <p:cNvPr id="29" name="Textplatzhalt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85456" cy="492443"/>
          </a:xfrm>
        </p:spPr>
        <p:txBody>
          <a:bodyPr/>
          <a:lstStyle/>
          <a:p>
            <a:r>
              <a:rPr lang="de-DE" dirty="0"/>
              <a:t>Titelfolie V5a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867012" cy="492443"/>
          </a:xfrm>
        </p:spPr>
        <p:txBody>
          <a:bodyPr/>
          <a:lstStyle/>
          <a:p>
            <a:r>
              <a:rPr lang="de-DE" dirty="0"/>
              <a:t>mit Foto ganzseitig Auf ausreichend Kontrast der Schrift zum Hintergrund achten!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4294967295"/>
          </p:nvPr>
        </p:nvSpPr>
        <p:spPr>
          <a:xfrm>
            <a:off x="286458" y="346075"/>
            <a:ext cx="1764000" cy="514800"/>
          </a:xfrm>
        </p:spPr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4294967295"/>
          </p:nvPr>
        </p:nvSpPr>
        <p:spPr>
          <a:xfrm>
            <a:off x="10442465" y="328249"/>
            <a:ext cx="1468800" cy="550800"/>
          </a:xfrm>
        </p:spPr>
      </p:sp>
      <p:sp>
        <p:nvSpPr>
          <p:cNvPr id="7" name="Bildplatzhalter 6"/>
          <p:cNvSpPr>
            <a:spLocks noGrp="1"/>
          </p:cNvSpPr>
          <p:nvPr>
            <p:ph type="pic" sz="quarter" idx="4294967295"/>
          </p:nvPr>
        </p:nvSpPr>
        <p:spPr>
          <a:xfrm>
            <a:off x="290304" y="349731"/>
            <a:ext cx="1764000" cy="514800"/>
          </a:xfrm>
        </p:spPr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mit Foto ganzseitig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de-DE" dirty="0"/>
              <a:t>Titelfolie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93029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404561" cy="492443"/>
          </a:xfrm>
        </p:spPr>
        <p:txBody>
          <a:bodyPr/>
          <a:lstStyle/>
          <a:p>
            <a:r>
              <a:rPr lang="de-DE" dirty="0"/>
              <a:t>Auf ausreichend Kontrast der Schrift zum Hintergrund achten! 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7444204" cy="246221"/>
          </a:xfrm>
        </p:spPr>
        <p:txBody>
          <a:bodyPr/>
          <a:lstStyle/>
          <a:p>
            <a:r>
              <a:rPr lang="de-DE" dirty="0"/>
              <a:t>Beispielhafte Darstellung mit farbigem Inhaltsbereich und Kopfbereich weiß.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de-DE" dirty="0"/>
              <a:t>Mit farbigem Hintergrund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72444" cy="246221"/>
          </a:xfrm>
        </p:spPr>
        <p:txBody>
          <a:bodyPr/>
          <a:lstStyle/>
          <a:p>
            <a:r>
              <a:rPr lang="de-DE" dirty="0"/>
              <a:t>farbiger Inhaltsbereich (unterschiedliche Varianten der CD-Farben umsetzbar)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23B2585C-399A-7814-FE16-82F105F7DEDC}"/>
              </a:ext>
            </a:extLst>
          </p:cNvPr>
          <p:cNvSpPr txBox="1"/>
          <p:nvPr/>
        </p:nvSpPr>
        <p:spPr>
          <a:xfrm>
            <a:off x="607482" y="144789"/>
            <a:ext cx="473740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Namenskonvention .</a:t>
            </a:r>
            <a:r>
              <a:rPr lang="de-DE" b="1" dirty="0" err="1"/>
              <a:t>csv</a:t>
            </a:r>
            <a:r>
              <a:rPr lang="de-DE" b="1" dirty="0"/>
              <a:t> Dateien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E405679-B239-6BFC-2376-2FF49170AE7A}"/>
              </a:ext>
            </a:extLst>
          </p:cNvPr>
          <p:cNvSpPr txBox="1"/>
          <p:nvPr/>
        </p:nvSpPr>
        <p:spPr>
          <a:xfrm>
            <a:off x="607482" y="569332"/>
            <a:ext cx="7709203" cy="139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LasteinleitungsID_Xpos_Ypos_Kraft.csv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 für Lasteinleitungspunkt 001 mit x = -275, </a:t>
            </a:r>
            <a:r>
              <a:rPr lang="de-DE" dirty="0" err="1"/>
              <a:t>y</a:t>
            </a:r>
            <a:r>
              <a:rPr lang="de-DE" dirty="0"/>
              <a:t> = 275 und F = 50 N</a:t>
            </a:r>
          </a:p>
          <a:p>
            <a:r>
              <a:rPr lang="de-DE" sz="2000" b="1" dirty="0"/>
              <a:t>001_-275_275_50.csv</a:t>
            </a:r>
          </a:p>
          <a:p>
            <a:endParaRPr lang="de-DE" dirty="0"/>
          </a:p>
        </p:txBody>
      </p:sp>
      <p:graphicFrame>
        <p:nvGraphicFramePr>
          <p:cNvPr id="27" name="Tabelle 39">
            <a:extLst>
              <a:ext uri="{FF2B5EF4-FFF2-40B4-BE49-F238E27FC236}">
                <a16:creationId xmlns:a16="http://schemas.microsoft.com/office/drawing/2014/main" id="{F39DE528-3FD9-0A08-8FCD-AF33D4B76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452774"/>
              </p:ext>
            </p:extLst>
          </p:nvPr>
        </p:nvGraphicFramePr>
        <p:xfrm>
          <a:off x="7908571" y="616528"/>
          <a:ext cx="3258147" cy="5207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049">
                  <a:extLst>
                    <a:ext uri="{9D8B030D-6E8A-4147-A177-3AD203B41FA5}">
                      <a16:colId xmlns:a16="http://schemas.microsoft.com/office/drawing/2014/main" val="1290526867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2718225185"/>
                    </a:ext>
                  </a:extLst>
                </a:gridCol>
                <a:gridCol w="1086049">
                  <a:extLst>
                    <a:ext uri="{9D8B030D-6E8A-4147-A177-3AD203B41FA5}">
                      <a16:colId xmlns:a16="http://schemas.microsoft.com/office/drawing/2014/main" val="1783495327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de-DE" sz="1000" dirty="0"/>
                        <a:t>Lasteinleitungs-ID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X-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Y-</a:t>
                      </a:r>
                      <a:r>
                        <a:rPr lang="de-DE" sz="1000" dirty="0" err="1"/>
                        <a:t>Koord</a:t>
                      </a:r>
                      <a:r>
                        <a:rPr lang="de-DE" sz="1000" dirty="0"/>
                        <a:t>.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89613358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69845411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46563687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590116946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004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460481804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5758852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006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2826842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007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55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93602348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008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04458870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009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165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315948585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908385363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011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275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354831859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012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-275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2550342772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013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-220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220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1010258030"/>
                  </a:ext>
                </a:extLst>
              </a:tr>
              <a:tr h="343673"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tc>
                  <a:txBody>
                    <a:bodyPr/>
                    <a:lstStyle/>
                    <a:p>
                      <a:r>
                        <a:rPr lang="de-DE" sz="1000" dirty="0"/>
                        <a:t>…</a:t>
                      </a:r>
                    </a:p>
                  </a:txBody>
                  <a:tcPr marL="52484" marR="52484" marT="26242" marB="26242"/>
                </a:tc>
                <a:extLst>
                  <a:ext uri="{0D108BD9-81ED-4DB2-BD59-A6C34878D82A}">
                    <a16:rowId xmlns:a16="http://schemas.microsoft.com/office/drawing/2014/main" val="701363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5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36631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Beispielhafte Darstellung: Verwendung eines Key </a:t>
            </a:r>
            <a:r>
              <a:rPr lang="de-DE" dirty="0" err="1">
                <a:solidFill>
                  <a:schemeClr val="accent1"/>
                </a:solidFill>
              </a:rPr>
              <a:t>Visuals</a:t>
            </a:r>
            <a:r>
              <a:rPr lang="de-DE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/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529589" cy="492443"/>
          </a:xfrm>
        </p:spPr>
        <p:txBody>
          <a:bodyPr/>
          <a:lstStyle/>
          <a:p>
            <a:r>
              <a:rPr lang="de-DE" dirty="0"/>
              <a:t>Titelfolie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749399" cy="246221"/>
          </a:xfrm>
        </p:spPr>
        <p:txBody>
          <a:bodyPr/>
          <a:lstStyle/>
          <a:p>
            <a:r>
              <a:rPr lang="de-DE" dirty="0"/>
              <a:t>Beispielhafte Darstellung; Verwendung des Bildes vollflächig möglich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695217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1699234" cy="492443"/>
          </a:xfrm>
        </p:spPr>
        <p:txBody>
          <a:bodyPr/>
          <a:lstStyle/>
          <a:p>
            <a:r>
              <a:rPr lang="de-DE" dirty="0"/>
              <a:t>mit Foto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6423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Vorlagedatei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speichern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 </a:t>
            </a:r>
            <a:br>
              <a:rPr lang="de-DE" dirty="0"/>
            </a:br>
            <a:r>
              <a:rPr lang="de-DE" b="0" dirty="0"/>
              <a:t>speichern</a:t>
            </a:r>
            <a:br>
              <a:rPr lang="de-DE" dirty="0"/>
            </a:b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de-DE" dirty="0"/>
              <a:t>Im </a:t>
            </a:r>
            <a:r>
              <a:rPr lang="de-DE" b="1" dirty="0"/>
              <a:t>Menü „Ansicht“ </a:t>
            </a:r>
            <a:r>
              <a:rPr lang="de-DE" dirty="0"/>
              <a:t>kann man diese Masterfolien mit Doppelklick auf </a:t>
            </a:r>
            <a:r>
              <a:rPr lang="de-DE" b="1" dirty="0"/>
              <a:t>„Folienmaster“ öffnen </a:t>
            </a:r>
            <a:r>
              <a:rPr lang="de-DE" dirty="0"/>
              <a:t>und</a:t>
            </a:r>
            <a:r>
              <a:rPr lang="de-DE" b="1" dirty="0"/>
              <a:t> das aktuelle Foliendesign</a:t>
            </a:r>
            <a:r>
              <a:rPr lang="de-DE" dirty="0"/>
              <a:t> in den eigenen Dokumentenvorlagen </a:t>
            </a:r>
            <a:r>
              <a:rPr lang="de-DE" b="1" dirty="0"/>
              <a:t>speichern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So kann man bei jeder neuen Präsentation auf die TUD-Voreinstellungen zugreifen.</a:t>
            </a:r>
          </a:p>
          <a:p>
            <a:pPr lvl="1"/>
            <a:br>
              <a:rPr lang="de-DE" dirty="0"/>
            </a:br>
            <a:r>
              <a:rPr lang="de-DE" sz="1200" dirty="0">
                <a:solidFill>
                  <a:schemeClr val="accent1"/>
                </a:solidFill>
              </a:rPr>
              <a:t>mehr Informationen zu diesem Thema: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Masterfolien  </a:t>
            </a:r>
            <a:br>
              <a:rPr lang="de-DE" dirty="0"/>
            </a:br>
            <a:r>
              <a:rPr lang="de-DE" b="0" dirty="0"/>
              <a:t>anpassen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Über die Masterfolien kann man effizient das Aussehen der gesamten Präsentation steuern.</a:t>
            </a:r>
          </a:p>
          <a:p>
            <a:pPr lvl="1"/>
            <a:r>
              <a:rPr lang="de-DE" dirty="0"/>
              <a:t>Innerhalb der Masterfolien </a:t>
            </a:r>
            <a:r>
              <a:rPr lang="de-DE" b="1" dirty="0"/>
              <a:t>Menü „Start“ </a:t>
            </a:r>
            <a:r>
              <a:rPr lang="de-DE" dirty="0"/>
              <a:t>kann man die Grundeinstellungen auf dem </a:t>
            </a:r>
            <a:r>
              <a:rPr lang="de-DE" b="1" dirty="0"/>
              <a:t>„Folienmaster“ </a:t>
            </a:r>
            <a:r>
              <a:rPr lang="de-DE" dirty="0"/>
              <a:t>und die zugehörigen </a:t>
            </a:r>
            <a:r>
              <a:rPr lang="de-DE" b="1" dirty="0" err="1"/>
              <a:t>Layoutfolien</a:t>
            </a:r>
            <a:r>
              <a:rPr lang="de-DE" b="1" dirty="0"/>
              <a:t> anpassen</a:t>
            </a:r>
            <a:r>
              <a:rPr lang="de-DE" dirty="0"/>
              <a:t>:</a:t>
            </a:r>
          </a:p>
          <a:p>
            <a:pPr lvl="4"/>
            <a:r>
              <a:rPr lang="de-DE" dirty="0"/>
              <a:t>Inhalt der Fußzeile</a:t>
            </a:r>
          </a:p>
          <a:p>
            <a:pPr lvl="4"/>
            <a:r>
              <a:rPr lang="de-DE" dirty="0"/>
              <a:t>Folienhintergrund</a:t>
            </a:r>
          </a:p>
          <a:p>
            <a:pPr lvl="4"/>
            <a:r>
              <a:rPr lang="de-DE" dirty="0"/>
              <a:t>Farben</a:t>
            </a:r>
          </a:p>
          <a:p>
            <a:pPr lvl="4"/>
            <a:r>
              <a:rPr lang="de-DE" dirty="0"/>
              <a:t>Zweitlogo und Gestaltungselemente</a:t>
            </a:r>
          </a:p>
          <a:p>
            <a:pPr lvl="1"/>
            <a:r>
              <a:rPr lang="de-DE" dirty="0"/>
              <a:t>So kann man auch eine weitere </a:t>
            </a:r>
            <a:r>
              <a:rPr lang="de-DE" b="1" dirty="0"/>
              <a:t>individuell angepasste Vorlage hinterlegen</a:t>
            </a:r>
            <a:r>
              <a:rPr lang="de-DE" dirty="0"/>
              <a:t>.</a:t>
            </a:r>
          </a:p>
          <a:p>
            <a:r>
              <a:rPr lang="de-DE" b="1" dirty="0">
                <a:solidFill>
                  <a:srgbClr val="FF0000"/>
                </a:solidFill>
              </a:rPr>
              <a:t>Hinweis</a:t>
            </a:r>
            <a:r>
              <a:rPr lang="de-DE" dirty="0">
                <a:solidFill>
                  <a:srgbClr val="FF0000"/>
                </a:solidFill>
              </a:rPr>
              <a:t>: Beim Öffnen der Masteransicht zeigt PPT nicht den ganz oben größer dargestellten Folien</a:t>
            </a:r>
            <a:r>
              <a:rPr lang="de-DE" b="1" dirty="0">
                <a:solidFill>
                  <a:srgbClr val="FF0000"/>
                </a:solidFill>
              </a:rPr>
              <a:t>master</a:t>
            </a:r>
            <a:r>
              <a:rPr lang="de-DE" dirty="0">
                <a:solidFill>
                  <a:srgbClr val="FF0000"/>
                </a:solidFill>
              </a:rPr>
              <a:t> (1). Um diesen anzuzeigen im linken vertikalen Fenster erst ganz nach oben scrollen.</a:t>
            </a:r>
          </a:p>
          <a:p>
            <a:r>
              <a:rPr lang="de-DE" sz="1200" dirty="0"/>
              <a:t>mehr Informationen zu diesem Thema: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>
                <a:hlinkClick r:id="rId2"/>
              </a:rPr>
              <a:t>Microsoft Office </a:t>
            </a:r>
            <a:r>
              <a:rPr lang="de-DE" sz="1200" dirty="0">
                <a:sym typeface="Wingdings" panose="05000000000000000000" pitchFamily="2" charset="2"/>
                <a:hlinkClick r:id="rId2"/>
              </a:rPr>
              <a:t>/ Folienmaster</a:t>
            </a:r>
            <a:endParaRPr lang="de-DE" sz="1200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PowerPoint-Vorlage </a:t>
            </a:r>
            <a:br>
              <a:rPr lang="de-DE" dirty="0"/>
            </a:br>
            <a:r>
              <a:rPr lang="de-DE" b="0" dirty="0"/>
              <a:t>als .</a:t>
            </a:r>
            <a:r>
              <a:rPr lang="de-DE" b="0" dirty="0" err="1"/>
              <a:t>potx</a:t>
            </a:r>
            <a:r>
              <a:rPr lang="de-DE" b="0" dirty="0"/>
              <a:t>-Datei speichern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Die angepasste Präsentation kann man über das </a:t>
            </a:r>
            <a:r>
              <a:rPr lang="de-DE" b="1" dirty="0"/>
              <a:t>Menü „Datei“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„Speichern unter“ als </a:t>
            </a:r>
            <a:br>
              <a:rPr lang="de-DE" dirty="0"/>
            </a:br>
            <a:r>
              <a:rPr lang="de-DE" b="1" dirty="0"/>
              <a:t>PowerPoint-Vorlage (.</a:t>
            </a:r>
            <a:r>
              <a:rPr lang="de-DE" b="1" dirty="0" err="1"/>
              <a:t>potx</a:t>
            </a:r>
            <a:r>
              <a:rPr lang="de-DE" b="1" dirty="0"/>
              <a:t>) </a:t>
            </a:r>
            <a:r>
              <a:rPr lang="de-DE" dirty="0"/>
              <a:t>auf dem eigenen PC speichern.</a:t>
            </a:r>
          </a:p>
          <a:p>
            <a:pPr lvl="1"/>
            <a:r>
              <a:rPr lang="de-DE" dirty="0"/>
              <a:t>Auch so kann man bei jeder neuen Präsentation auf die Vorlage zugreifen.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Folien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master</a:t>
            </a:r>
            <a:endParaRPr lang="de-DE" sz="1200" dirty="0">
              <a:solidFill>
                <a:schemeClr val="accent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Weitere Beispielseiten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mit Inhalten der TU Dresden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Bilderpotourrie</a:t>
            </a:r>
            <a:r>
              <a:rPr lang="de-DE" dirty="0"/>
              <a:t> </a:t>
            </a:r>
            <a:r>
              <a:rPr lang="de-DE" b="0" dirty="0"/>
              <a:t>(Fotos Bildpool TUD)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Universität </a:t>
            </a:r>
            <a:br>
              <a:rPr lang="de-DE" dirty="0"/>
            </a:br>
            <a:r>
              <a:rPr lang="de-DE" dirty="0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Die Technische Universität Dresden (TU Dresden):</a:t>
            </a:r>
          </a:p>
          <a:p>
            <a:pPr lvl="2"/>
            <a:r>
              <a:rPr lang="de-DE" dirty="0"/>
              <a:t>35.000 Studierende</a:t>
            </a:r>
          </a:p>
          <a:p>
            <a:pPr lvl="2"/>
            <a:r>
              <a:rPr lang="de-DE" dirty="0"/>
              <a:t>122 Studiengänge</a:t>
            </a:r>
          </a:p>
          <a:p>
            <a:pPr lvl="2"/>
            <a:r>
              <a:rPr lang="de-DE" dirty="0"/>
              <a:t>5 Bereiche mit 18 Fakultäten: </a:t>
            </a:r>
            <a:br>
              <a:rPr lang="de-DE" dirty="0"/>
            </a:br>
            <a:r>
              <a:rPr lang="de-DE" dirty="0"/>
              <a:t>Bau und Umwelt // Geistes- und Sozialwissenschaften // Ingenieurwissenschaften // </a:t>
            </a:r>
            <a:br>
              <a:rPr lang="de-DE" dirty="0"/>
            </a:br>
            <a:r>
              <a:rPr lang="de-DE" dirty="0"/>
              <a:t>Mathematik und Naturwissenschaften // Medizin</a:t>
            </a:r>
          </a:p>
          <a:p>
            <a:pPr lvl="2"/>
            <a:r>
              <a:rPr lang="de-DE" dirty="0"/>
              <a:t>Exzellenzuniversität seit 2012</a:t>
            </a:r>
          </a:p>
          <a:p>
            <a:pPr lvl="2"/>
            <a:r>
              <a:rPr lang="de-DE" dirty="0"/>
              <a:t>forschungsstark, dynamisch, weltoffen, familienfreundlich</a:t>
            </a:r>
          </a:p>
          <a:p>
            <a:pPr lvl="2"/>
            <a:r>
              <a:rPr lang="de-DE" dirty="0"/>
              <a:t>seit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</a:t>
            </a:r>
            <a:br>
              <a:rPr lang="de-DE"/>
            </a:br>
            <a:r>
              <a:rPr lang="de-DE" b="0"/>
              <a:t>monochrom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b="1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/>
              <a:t>flächige Diagramme </a:t>
            </a:r>
            <a:r>
              <a:rPr lang="de-DE"/>
              <a:t>bevorzugen </a:t>
            </a:r>
            <a:br>
              <a:rPr lang="de-DE"/>
            </a:br>
            <a:r>
              <a:rPr lang="de-DE"/>
              <a:t>(kein 3D!)</a:t>
            </a:r>
          </a:p>
          <a:p>
            <a:pPr lvl="2">
              <a:spcBef>
                <a:spcPts val="3000"/>
              </a:spcBef>
            </a:pPr>
            <a:r>
              <a:rPr lang="de-DE" b="1"/>
              <a:t>monochrome Farbvarianten</a:t>
            </a:r>
            <a:r>
              <a:rPr lang="de-DE"/>
              <a:t> verwenden, vorzugsweise in Cyan</a:t>
            </a:r>
            <a:br>
              <a:rPr lang="de-DE"/>
            </a:br>
            <a:r>
              <a:rPr lang="de-DE"/>
              <a:t>Alternativ kann ebenso eine andere Kontrastfarbe für das Dokument definiert werden.</a:t>
            </a:r>
          </a:p>
          <a:p>
            <a:pPr lvl="2">
              <a:spcBef>
                <a:spcPts val="3000"/>
              </a:spcBef>
            </a:pPr>
            <a:r>
              <a:rPr lang="de-DE" b="1"/>
              <a:t>Beschriftung außerhalb der Flächen</a:t>
            </a:r>
          </a:p>
          <a:p>
            <a:pPr lvl="2">
              <a:spcBef>
                <a:spcPts val="3000"/>
              </a:spcBef>
            </a:pPr>
            <a:r>
              <a:rPr lang="de-DE"/>
              <a:t>auf Schatten, Verläufe etc. verzichten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734367459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</a:t>
            </a:r>
            <a:br>
              <a:rPr lang="de-DE" dirty="0"/>
            </a:br>
            <a:r>
              <a:rPr lang="de-DE" b="0" dirty="0"/>
              <a:t>des Beispielfoliensatzes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Elemente</a:t>
            </a:r>
            <a:r>
              <a:rPr lang="de-DE" dirty="0"/>
              <a:t> des Corporate Design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Schrift</a:t>
            </a:r>
          </a:p>
          <a:p>
            <a:pPr lvl="2">
              <a:spcBef>
                <a:spcPts val="0"/>
              </a:spcBef>
            </a:pPr>
            <a:r>
              <a:rPr lang="de-DE" dirty="0"/>
              <a:t>Farben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Raster</a:t>
            </a:r>
          </a:p>
          <a:p>
            <a:pPr lvl="1"/>
            <a:r>
              <a:rPr lang="de-DE" b="1" dirty="0"/>
              <a:t>Vorlagendatei</a:t>
            </a:r>
            <a:r>
              <a:rPr lang="de-DE" dirty="0"/>
              <a:t> speichern</a:t>
            </a:r>
          </a:p>
          <a:p>
            <a:pPr lvl="1"/>
            <a:r>
              <a:rPr lang="de-DE" b="1" dirty="0"/>
              <a:t>Barrierefreiheit</a:t>
            </a:r>
          </a:p>
          <a:p>
            <a:pPr lvl="1"/>
            <a:r>
              <a:rPr lang="de-DE" b="1" dirty="0"/>
              <a:t>Zweitlogos</a:t>
            </a:r>
            <a:r>
              <a:rPr lang="de-DE" dirty="0"/>
              <a:t> – Anordnungsmöglichkeiten auf Titel- und Inhaltsfolien</a:t>
            </a:r>
          </a:p>
          <a:p>
            <a:pPr lvl="1"/>
            <a:r>
              <a:rPr lang="de-DE" b="1" dirty="0"/>
              <a:t>Hinweise</a:t>
            </a:r>
            <a:r>
              <a:rPr lang="de-DE" dirty="0"/>
              <a:t> zum Umgang mit der Präsentationsvorlage</a:t>
            </a:r>
          </a:p>
          <a:p>
            <a:pPr lvl="1"/>
            <a:r>
              <a:rPr lang="de-DE" b="1" dirty="0"/>
              <a:t>Beispielseiten</a:t>
            </a:r>
            <a:r>
              <a:rPr lang="de-DE" dirty="0"/>
              <a:t> mit Inhalten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Diagramme</a:t>
            </a:r>
          </a:p>
          <a:p>
            <a:pPr lvl="2">
              <a:spcBef>
                <a:spcPts val="0"/>
              </a:spcBef>
            </a:pPr>
            <a:r>
              <a:rPr lang="de-DE" dirty="0"/>
              <a:t>Infografiken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 </a:t>
            </a:r>
            <a:br>
              <a:rPr lang="de-DE" dirty="0"/>
            </a:br>
            <a:r>
              <a:rPr lang="de-DE" b="0" dirty="0"/>
              <a:t>mehrfarbig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Sollten themenbedingt mehrfarbige Diagramme erforderlich sein:</a:t>
            </a:r>
          </a:p>
          <a:p>
            <a:pPr lvl="2">
              <a:spcBef>
                <a:spcPts val="1600"/>
              </a:spcBef>
            </a:pPr>
            <a:r>
              <a:rPr lang="de-DE" b="1" dirty="0"/>
              <a:t>Konsistentes Farbschema </a:t>
            </a:r>
            <a:r>
              <a:rPr lang="de-DE" dirty="0"/>
              <a:t>im gesamten Dokument verwenden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de-DE" b="1" dirty="0"/>
              <a:t>Farbschema anpassen </a:t>
            </a:r>
            <a:r>
              <a:rPr lang="de-DE" dirty="0"/>
              <a:t>auf die eigenen Bedürfnisse z. B.</a:t>
            </a:r>
          </a:p>
          <a:p>
            <a:pPr lvl="4"/>
            <a:r>
              <a:rPr lang="de-DE" dirty="0"/>
              <a:t>DRESDEN-</a:t>
            </a:r>
            <a:r>
              <a:rPr lang="de-DE" dirty="0" err="1"/>
              <a:t>concept</a:t>
            </a:r>
            <a:r>
              <a:rPr lang="de-DE" dirty="0"/>
              <a:t> Farben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de-DE" dirty="0"/>
              <a:t>Farben des SINS </a:t>
            </a:r>
            <a:br>
              <a:rPr lang="de-DE" dirty="0"/>
            </a:br>
            <a:r>
              <a:rPr lang="de-DE" dirty="0"/>
              <a:t>(Studieninformationssystem der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de-DE" dirty="0"/>
              <a:t>Farben der eigenen Struktureinheit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609502458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Infografiken </a:t>
            </a:r>
            <a:br>
              <a:rPr lang="de-DE" dirty="0"/>
            </a:br>
            <a:r>
              <a:rPr lang="de-DE" b="0" dirty="0"/>
              <a:t>mittels </a:t>
            </a:r>
            <a:r>
              <a:rPr lang="de-DE" b="0" dirty="0" err="1"/>
              <a:t>Smartart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de-DE" b="1" dirty="0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 dirty="0"/>
              <a:t>Textinhalte reduzieren</a:t>
            </a:r>
          </a:p>
          <a:p>
            <a:pPr lvl="2"/>
            <a:r>
              <a:rPr lang="de-DE" b="1" dirty="0"/>
              <a:t>flächige Varianten </a:t>
            </a:r>
            <a:r>
              <a:rPr lang="de-DE" dirty="0"/>
              <a:t>bevorzugen</a:t>
            </a:r>
          </a:p>
          <a:p>
            <a:pPr lvl="2"/>
            <a:r>
              <a:rPr lang="de-DE" b="1" dirty="0"/>
              <a:t>konsistente Farben</a:t>
            </a:r>
            <a:r>
              <a:rPr lang="de-DE" dirty="0"/>
              <a:t> im gesamten Dokument</a:t>
            </a:r>
          </a:p>
          <a:p>
            <a:pPr lvl="2"/>
            <a:r>
              <a:rPr lang="de-DE" b="1" dirty="0"/>
              <a:t>Farbkontraste und Schriftgrößen beachten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auf Schatten, Verläufe etc. verzichten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komplexe Grafiken als separate Vektorgrafik erarbeiten</a:t>
            </a:r>
            <a:br>
              <a:rPr lang="de-DE" dirty="0"/>
            </a:br>
            <a:r>
              <a:rPr lang="de-DE" dirty="0">
                <a:hlinkClick r:id="rId2"/>
              </a:rPr>
              <a:t>(z. B. mit </a:t>
            </a:r>
            <a:r>
              <a:rPr lang="de-DE" dirty="0" err="1">
                <a:hlinkClick r:id="rId2"/>
              </a:rPr>
              <a:t>Inkscape</a:t>
            </a:r>
            <a:r>
              <a:rPr lang="de-DE" dirty="0">
                <a:hlinkClick r:id="rId2"/>
              </a:rPr>
              <a:t>)</a:t>
            </a:r>
            <a:endParaRPr lang="de-DE" dirty="0"/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1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2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Thema </a:t>
              </a:r>
              <a:r>
                <a:rPr lang="de-DE" sz="4000" dirty="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Hinter-</a:t>
              </a:r>
              <a:r>
                <a:rPr lang="de-DE" sz="1400" dirty="0" err="1"/>
                <a:t>grundinfo</a:t>
              </a:r>
              <a:endParaRPr lang="de-DE" sz="1400" dirty="0"/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tx1"/>
                  </a:solidFill>
                </a:rPr>
                <a:t>Neues Thema einbinden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tx1"/>
                  </a:solidFill>
                </a:rPr>
                <a:t>Wichtiges hervorheben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 </a:t>
            </a:r>
            <a:br>
              <a:rPr lang="de-DE" dirty="0"/>
            </a:br>
            <a:r>
              <a:rPr lang="de-DE" b="0" dirty="0"/>
              <a:t>DRESDEN-</a:t>
            </a:r>
            <a:r>
              <a:rPr lang="de-DE" b="0" dirty="0" err="1"/>
              <a:t>concept</a:t>
            </a:r>
            <a:br>
              <a:rPr lang="de-DE" sz="1600" dirty="0"/>
            </a:br>
            <a:endParaRPr lang="de-DE" sz="160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de-DE" b="1" dirty="0"/>
              <a:t>D</a:t>
            </a:r>
            <a:r>
              <a:rPr lang="de-DE" dirty="0"/>
              <a:t>resden </a:t>
            </a:r>
            <a:r>
              <a:rPr lang="de-DE" b="1" dirty="0"/>
              <a:t>R</a:t>
            </a:r>
            <a:r>
              <a:rPr lang="de-DE" dirty="0"/>
              <a:t>esearch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ducation </a:t>
            </a:r>
            <a:br>
              <a:rPr lang="de-DE" dirty="0"/>
            </a:br>
            <a:r>
              <a:rPr lang="de-DE" b="1" dirty="0" err="1"/>
              <a:t>S</a:t>
            </a:r>
            <a:r>
              <a:rPr lang="de-DE" dirty="0" err="1"/>
              <a:t>ynergies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D</a:t>
            </a:r>
            <a:r>
              <a:rPr lang="de-DE" dirty="0"/>
              <a:t>evelopment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xcellence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N</a:t>
            </a:r>
            <a:r>
              <a:rPr lang="de-DE" dirty="0" err="1"/>
              <a:t>ovelty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DRESDEN-concept </a:t>
            </a:r>
            <a:br>
              <a:rPr lang="de-DE" dirty="0"/>
            </a:br>
            <a:r>
              <a:rPr lang="de-DE" dirty="0"/>
              <a:t>Exzellenz aus Wissenschaft und Kultur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DRESDEN-concept ist ein Netzwerk der </a:t>
            </a:r>
            <a:r>
              <a:rPr lang="de-DE" b="1" dirty="0"/>
              <a:t>TU Dresden mit 32 Partnern</a:t>
            </a:r>
            <a:r>
              <a:rPr lang="de-DE" dirty="0"/>
              <a:t> in der Wissenschaft und Kultur.</a:t>
            </a:r>
            <a:br>
              <a:rPr lang="de-DE" dirty="0"/>
            </a:br>
            <a:r>
              <a:rPr lang="de-DE" dirty="0"/>
              <a:t>Alle Partner sind </a:t>
            </a:r>
            <a:r>
              <a:rPr lang="de-DE" b="1" dirty="0"/>
              <a:t>forschende</a:t>
            </a:r>
            <a:r>
              <a:rPr lang="de-DE" dirty="0"/>
              <a:t> Institute und Einrichtungen in Dresden.</a:t>
            </a:r>
          </a:p>
          <a:p>
            <a:pPr lvl="1"/>
            <a:r>
              <a:rPr lang="de-DE" dirty="0"/>
              <a:t>Synergien zwischen der TU Dresden und den außeruniversitären Dresdener </a:t>
            </a:r>
            <a:br>
              <a:rPr lang="de-DE" dirty="0"/>
            </a:br>
            <a:r>
              <a:rPr lang="de-DE" dirty="0"/>
              <a:t>Forschungsinstitutionen in Forschung, Lehre und Infrastruktur:</a:t>
            </a:r>
          </a:p>
          <a:p>
            <a:pPr lvl="2"/>
            <a:r>
              <a:rPr lang="de-DE" dirty="0"/>
              <a:t>gemeinsame Identifizierung und Koordination von Forschungsschwerpunkten</a:t>
            </a:r>
          </a:p>
          <a:p>
            <a:pPr lvl="2"/>
            <a:r>
              <a:rPr lang="de-DE" dirty="0"/>
              <a:t>gemeinsame Berufungen / </a:t>
            </a:r>
            <a:r>
              <a:rPr lang="de-DE" dirty="0" err="1"/>
              <a:t>Recruitment</a:t>
            </a:r>
            <a:r>
              <a:rPr lang="de-DE" dirty="0"/>
              <a:t> von Spitzenkräften</a:t>
            </a:r>
          </a:p>
          <a:p>
            <a:pPr lvl="2"/>
            <a:r>
              <a:rPr lang="de-DE" dirty="0" err="1"/>
              <a:t>Shared</a:t>
            </a:r>
            <a:r>
              <a:rPr lang="de-DE" dirty="0"/>
              <a:t> Resources / </a:t>
            </a:r>
            <a:r>
              <a:rPr lang="de-DE" dirty="0" err="1"/>
              <a:t>One</a:t>
            </a:r>
            <a:r>
              <a:rPr lang="de-DE" dirty="0"/>
              <a:t>-Campus-Model</a:t>
            </a:r>
          </a:p>
          <a:p>
            <a:pPr lvl="1"/>
            <a:r>
              <a:rPr lang="de-DE" dirty="0"/>
              <a:t>Kernelement liegt in der Bewerbung der TU Dresden zur Exzellenz-Universität.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Wofür können Sie die Karte zum DRESDEN-</a:t>
            </a:r>
            <a:r>
              <a:rPr lang="de-DE" dirty="0" err="1"/>
              <a:t>concept</a:t>
            </a:r>
            <a:r>
              <a:rPr lang="de-DE" dirty="0"/>
              <a:t> Netzwerk in dieser Präsentationsvorlage nutzen?</a:t>
            </a:r>
          </a:p>
          <a:p>
            <a:pPr lvl="2"/>
            <a:r>
              <a:rPr lang="de-DE" dirty="0"/>
              <a:t>Sie können die Karte  gern nutzen, um in Ihren Präsentationen auf das Netzwerk Bezug zu nehmen.</a:t>
            </a:r>
          </a:p>
          <a:p>
            <a:pPr lvl="2"/>
            <a:r>
              <a:rPr lang="de-DE" dirty="0"/>
              <a:t>Sie können ihre eigene Projektpartner im Netzwerk hervorheben.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466" y="4490647"/>
            <a:ext cx="2489043" cy="7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Elemente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des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</a:t>
            </a:r>
            <a:br>
              <a:rPr lang="de-DE" dirty="0"/>
            </a:br>
            <a:r>
              <a:rPr lang="de-DE" b="0" dirty="0"/>
              <a:t>Nutzungshinweise und Platzierung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Das Logo der TUD besteht aus einem </a:t>
            </a:r>
            <a:r>
              <a:rPr lang="de-DE" b="1" dirty="0"/>
              <a:t>Symbol und einem Schriftzug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Es tritt immer als Ganzes in Erscheinung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darf nicht getrennt oder modifiziert</a:t>
            </a:r>
            <a:r>
              <a:rPr lang="de-DE" dirty="0"/>
              <a:t> werden. </a:t>
            </a:r>
          </a:p>
          <a:p>
            <a:pPr lvl="1">
              <a:spcAft>
                <a:spcPts val="600"/>
              </a:spcAft>
            </a:pPr>
            <a:r>
              <a:rPr lang="de-DE" dirty="0"/>
              <a:t>Das Logo kann in folgenden </a:t>
            </a:r>
            <a:r>
              <a:rPr lang="de-DE" b="1" dirty="0"/>
              <a:t>Farben</a:t>
            </a:r>
            <a:r>
              <a:rPr lang="de-DE" dirty="0"/>
              <a:t> verwendet werden: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Blau (HKS 41) Hausfarbe der TUD 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Weiß (auf blau, schwarz oder dunkelgrau)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Schwarz (auf weiß oder 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Grau (auf weiß oder grau)</a:t>
            </a:r>
          </a:p>
          <a:p>
            <a:pPr marL="90488" lvl="2" indent="0">
              <a:buNone/>
            </a:pP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in allen genannten Farben auch auf Fotos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Hausschrift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8" cy="4357686"/>
          </a:xfrm>
        </p:spPr>
        <p:txBody>
          <a:bodyPr/>
          <a:lstStyle/>
          <a:p>
            <a:pPr lvl="1"/>
            <a:r>
              <a:rPr lang="de-DE" dirty="0"/>
              <a:t>Ab Februar 2018 wird die Schrift </a:t>
            </a:r>
            <a:r>
              <a:rPr lang="de-DE" b="1" dirty="0"/>
              <a:t>Open Sans</a:t>
            </a:r>
            <a:r>
              <a:rPr lang="de-DE" dirty="0"/>
              <a:t> als Hausschrift der TUD verwendet.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Open Sans wurde von Schriftgestalter 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Steve </a:t>
            </a:r>
            <a:r>
              <a:rPr lang="de-DE" dirty="0" err="1">
                <a:hlinkClick r:id="rId3"/>
              </a:rPr>
              <a:t>Matteson</a:t>
            </a:r>
            <a:r>
              <a:rPr lang="de-DE" dirty="0"/>
              <a:t> als </a:t>
            </a:r>
            <a:r>
              <a:rPr lang="de-DE" b="1" dirty="0"/>
              <a:t>medienübergreifende  Schrift für Drucksachen, Webgestaltung und mobile</a:t>
            </a:r>
            <a:r>
              <a:rPr lang="de-DE" dirty="0"/>
              <a:t> </a:t>
            </a:r>
            <a:r>
              <a:rPr lang="de-DE" b="1" dirty="0"/>
              <a:t>Interfaces</a:t>
            </a:r>
            <a:r>
              <a:rPr lang="de-DE" dirty="0"/>
              <a:t> entwickelt und unter der Apache </a:t>
            </a:r>
            <a:r>
              <a:rPr lang="de-DE" dirty="0" err="1"/>
              <a:t>License</a:t>
            </a:r>
            <a:r>
              <a:rPr lang="de-DE" dirty="0"/>
              <a:t> Version 2.0 veröffentlicht.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steht in verschiedenen Schriftbibliotheken </a:t>
            </a:r>
            <a:br>
              <a:rPr lang="de-DE" dirty="0"/>
            </a:br>
            <a:r>
              <a:rPr lang="de-DE" b="1" dirty="0"/>
              <a:t>im Internet </a:t>
            </a:r>
            <a:r>
              <a:rPr lang="de-DE" dirty="0"/>
              <a:t>und im internen Bereich der TUD-Webseiten als </a:t>
            </a:r>
            <a:r>
              <a:rPr lang="de-DE" b="1" dirty="0"/>
              <a:t>freier</a:t>
            </a: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🔗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Download</a:t>
            </a:r>
            <a:r>
              <a:rPr lang="de-DE" dirty="0"/>
              <a:t> zur Verfügung.</a:t>
            </a:r>
            <a:br>
              <a:rPr lang="de-DE" dirty="0"/>
            </a:br>
            <a:br>
              <a:rPr lang="de-DE" dirty="0"/>
            </a:br>
            <a:r>
              <a:rPr lang="de-DE" dirty="0"/>
              <a:t>Die Schrift Open Sans ist </a:t>
            </a:r>
            <a:r>
              <a:rPr lang="de-DE" b="1" dirty="0"/>
              <a:t>direkt in dieser Präsentationsvorlage eingebunden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67449" y="1484313"/>
            <a:ext cx="4298951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Schriftschnitte</a:t>
            </a:r>
            <a:b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1600" b="1" dirty="0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</a:t>
            </a:r>
            <a:r>
              <a:rPr lang="de-DE" sz="1600" i="1" dirty="0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</a:t>
            </a:r>
            <a:r>
              <a:rPr lang="de-DE" sz="1600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</a:t>
            </a:r>
            <a:r>
              <a:rPr lang="de-DE" sz="1600" i="1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dirty="0" err="1">
                <a:solidFill>
                  <a:srgbClr val="0069B4"/>
                </a:solidFill>
              </a:rPr>
              <a:t>Bold</a:t>
            </a: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i="1" dirty="0" err="1">
                <a:solidFill>
                  <a:srgbClr val="0069B4"/>
                </a:solidFill>
              </a:rPr>
              <a:t>Bold</a:t>
            </a:r>
            <a:r>
              <a:rPr lang="de-DE" sz="1600" b="1" i="1" dirty="0">
                <a:solidFill>
                  <a:srgbClr val="0069B4"/>
                </a:solidFill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</a:t>
            </a:r>
            <a:r>
              <a:rPr lang="de-DE" sz="1600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</a:t>
            </a:r>
            <a:r>
              <a:rPr lang="de-DE" sz="1600" i="1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Listenebenen in </a:t>
            </a:r>
            <a:r>
              <a:rPr lang="de-DE" b="0" dirty="0" err="1"/>
              <a:t>Powerpoint</a:t>
            </a:r>
            <a:r>
              <a:rPr lang="de-DE" b="0" dirty="0"/>
              <a:t> nutzen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de-DE" dirty="0">
                <a:solidFill>
                  <a:schemeClr val="accent2"/>
                </a:solidFill>
              </a:rPr>
              <a:t>Die Textebenen sind in der Vorlage wie folgt definiert. Die Einstellungen für die einzelnen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🔗 </a:t>
            </a:r>
            <a:r>
              <a:rPr lang="de-DE" b="1" dirty="0">
                <a:solidFill>
                  <a:schemeClr val="accent2"/>
                </a:solidFill>
                <a:hlinkClick r:id="rId3"/>
              </a:rPr>
              <a:t>Listenebenen </a:t>
            </a:r>
            <a:r>
              <a:rPr lang="de-DE" dirty="0">
                <a:solidFill>
                  <a:schemeClr val="accent2"/>
                </a:solidFill>
              </a:rPr>
              <a:t>lassen sich in der obersten Masterfolie anpassen.</a:t>
            </a:r>
            <a:endParaRPr lang="de-DE" dirty="0"/>
          </a:p>
          <a:p>
            <a:pPr lvl="0"/>
            <a:r>
              <a:rPr lang="de-DE" dirty="0"/>
              <a:t>Erste Textebene </a:t>
            </a:r>
            <a:br>
              <a:rPr lang="de-DE" dirty="0"/>
            </a:br>
            <a:r>
              <a:rPr lang="de-DE" dirty="0"/>
              <a:t>(16pt für die ersten vier Ebenen)</a:t>
            </a:r>
          </a:p>
          <a:p>
            <a:pPr lvl="1"/>
            <a:r>
              <a:rPr lang="de-DE" dirty="0"/>
              <a:t>Zweite Textebene für Normaltext</a:t>
            </a:r>
          </a:p>
          <a:p>
            <a:pPr lvl="2"/>
            <a:r>
              <a:rPr lang="de-DE" dirty="0"/>
              <a:t>Dritte Textebene für Aufzählungen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</a:t>
            </a:r>
            <a:br>
              <a:rPr lang="de-DE" dirty="0"/>
            </a:br>
            <a:r>
              <a:rPr lang="de-DE" dirty="0"/>
              <a:t>(14 </a:t>
            </a:r>
            <a:r>
              <a:rPr lang="de-DE" dirty="0" err="1"/>
              <a:t>pt</a:t>
            </a:r>
            <a:r>
              <a:rPr lang="de-DE" dirty="0"/>
              <a:t> für alle folgenden Ebenen)</a:t>
            </a:r>
          </a:p>
          <a:p>
            <a:pPr lvl="5">
              <a:defRPr/>
            </a:pPr>
            <a:r>
              <a:rPr lang="de-DE" dirty="0"/>
              <a:t>Sechste Ebene für Normaltext</a:t>
            </a:r>
          </a:p>
          <a:p>
            <a:pPr lvl="6"/>
            <a:r>
              <a:rPr lang="de-DE" dirty="0"/>
              <a:t>Siebte Ebene für Aufzählungen</a:t>
            </a:r>
          </a:p>
          <a:p>
            <a:pPr lvl="7"/>
            <a:r>
              <a:rPr lang="de-DE" dirty="0"/>
              <a:t>Achte Ebene für Aufzählungen</a:t>
            </a:r>
          </a:p>
          <a:p>
            <a:pPr lvl="8"/>
            <a:r>
              <a:rPr lang="de-DE" dirty="0"/>
              <a:t>Neunte Ebene für Aufzählungen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Grundfarben und Varianten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847813"/>
            <a:ext cx="5195889" cy="3886238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Die </a:t>
            </a:r>
            <a:r>
              <a:rPr lang="de-DE" b="1" dirty="0"/>
              <a:t>Hausfarbe</a:t>
            </a:r>
            <a:r>
              <a:rPr lang="de-DE" dirty="0"/>
              <a:t> der TU Dresden ist </a:t>
            </a:r>
            <a:r>
              <a:rPr lang="de-DE" b="1" dirty="0"/>
              <a:t>Dunkelblau</a:t>
            </a:r>
            <a:r>
              <a:rPr lang="de-DE" dirty="0"/>
              <a:t>, Farbton HKS 41.</a:t>
            </a:r>
          </a:p>
          <a:p>
            <a:pPr marL="72000" lvl="1"/>
            <a:r>
              <a:rPr lang="de-DE" dirty="0"/>
              <a:t>Zudem sind eine Reihe von </a:t>
            </a:r>
            <a:r>
              <a:rPr lang="de-DE" b="1" dirty="0"/>
              <a:t>Sekundärfarben</a:t>
            </a:r>
            <a:r>
              <a:rPr lang="de-DE" dirty="0"/>
              <a:t> definiert.</a:t>
            </a:r>
          </a:p>
          <a:p>
            <a:pPr marL="467288" lvl="2"/>
            <a:r>
              <a:rPr lang="de-DE" dirty="0"/>
              <a:t>Die Farben können in unterschiedlicher Deckkraft eingesetzt werden. </a:t>
            </a:r>
          </a:p>
          <a:p>
            <a:pPr marL="467288" lvl="2"/>
            <a:r>
              <a:rPr lang="de-DE" dirty="0"/>
              <a:t>Die Farben sind direkt in dieser Präsentationsvorlage eingebunden.</a:t>
            </a:r>
          </a:p>
          <a:p>
            <a:pPr marL="467288" lvl="2"/>
            <a:r>
              <a:rPr lang="de-DE" dirty="0"/>
              <a:t>Sie können </a:t>
            </a:r>
            <a:r>
              <a:rPr lang="de-DE" b="1" dirty="0">
                <a:solidFill>
                  <a:schemeClr val="accent2"/>
                </a:solidFill>
              </a:rPr>
              <a:t>Farbpaletten</a:t>
            </a:r>
            <a:r>
              <a:rPr lang="de-DE" dirty="0"/>
              <a:t> über folgenden Dateipfad in Ihrem System für Office hinterlegen.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de-DE" dirty="0">
                <a:solidFill>
                  <a:schemeClr val="accent2"/>
                </a:solidFill>
              </a:rPr>
              <a:t>C:\Users\..................\AppData\Roaming\Microsoft\Templates\Document </a:t>
            </a:r>
            <a:r>
              <a:rPr lang="de-DE" dirty="0" err="1">
                <a:solidFill>
                  <a:schemeClr val="accent2"/>
                </a:solidFill>
              </a:rPr>
              <a:t>Themes</a:t>
            </a:r>
            <a:r>
              <a:rPr lang="de-DE" dirty="0">
                <a:solidFill>
                  <a:schemeClr val="accent2"/>
                </a:solidFill>
              </a:rPr>
              <a:t>\</a:t>
            </a:r>
            <a:r>
              <a:rPr lang="de-DE" dirty="0" err="1">
                <a:solidFill>
                  <a:schemeClr val="accent2"/>
                </a:solidFill>
              </a:rPr>
              <a:t>Theme</a:t>
            </a:r>
            <a:r>
              <a:rPr lang="de-DE" dirty="0">
                <a:solidFill>
                  <a:schemeClr val="accent2"/>
                </a:solidFill>
              </a:rPr>
              <a:t>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3" y="1836203"/>
            <a:ext cx="3939667" cy="3708000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44607" y="1593494"/>
            <a:ext cx="374491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Name	</a:t>
            </a:r>
            <a:r>
              <a:rPr lang="de-DE" dirty="0" err="1"/>
              <a:t>rgb</a:t>
            </a:r>
            <a:r>
              <a:rPr lang="de-DE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b="1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92	114 / 120 / 121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21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svorlagen.pptx" id="{7DC3B4C7-6028-4665-8BA0-8DF4A2C03040}" vid="{451B395B-7275-40E1-ADA9-DC5A9D87C16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2021-11_TUD_PPT_16zu9_Vorlage</Template>
  <TotalTime>0</TotalTime>
  <Words>2538</Words>
  <Application>Microsoft Office PowerPoint</Application>
  <PresentationFormat>Breitbild</PresentationFormat>
  <Paragraphs>515</Paragraphs>
  <Slides>44</Slides>
  <Notes>0</Notes>
  <HiddenSlides>41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Calibri</vt:lpstr>
      <vt:lpstr>Open Sans</vt:lpstr>
      <vt:lpstr>Symbol</vt:lpstr>
      <vt:lpstr>Open Sans Semibold</vt:lpstr>
      <vt:lpstr>Wingdings</vt:lpstr>
      <vt:lpstr>Open Sans Extrabold</vt:lpstr>
      <vt:lpstr>Arial</vt:lpstr>
      <vt:lpstr>Open Sans Light</vt:lpstr>
      <vt:lpstr>TUD-Iconfont Light</vt:lpstr>
      <vt:lpstr>TUD_2021_16zu9</vt:lpstr>
      <vt:lpstr>PowerPoint-Präsentation</vt:lpstr>
      <vt:lpstr>PowerPoint-Präsentation</vt:lpstr>
      <vt:lpstr>PowerPoint-Präsentation</vt:lpstr>
      <vt:lpstr>Inhalte  des Beispielfoliensatzes</vt:lpstr>
      <vt:lpstr>Elemente  des Corporate Design</vt:lpstr>
      <vt:lpstr>Logo  Nutzungshinweise und Platzierung</vt:lpstr>
      <vt:lpstr>Schrift Hausschrift Open Sans</vt:lpstr>
      <vt:lpstr>Schrift Listenebenen in Powerpoint nutzen</vt:lpstr>
      <vt:lpstr>Farben  Grundfarben und Varianten</vt:lpstr>
      <vt:lpstr>Farben  Farbzuweisung Bereiche und Studieninformationssystem</vt:lpstr>
      <vt:lpstr>Farben  Farbpaletten in Office</vt:lpstr>
      <vt:lpstr>Raster  für Präsentationsvorlagen</vt:lpstr>
      <vt:lpstr>Barrierefreiheit Hinweise zur Erstellung  barrierefreier Präsentationen</vt:lpstr>
      <vt:lpstr>Barrierefrei  kommunizieren</vt:lpstr>
      <vt:lpstr>Hinweise  zur Arbeit mit der Präsentationsvorlage</vt:lpstr>
      <vt:lpstr>Neue Datei  erstellen </vt:lpstr>
      <vt:lpstr>Arbeiten  mit der Präsentationsvorlage </vt:lpstr>
      <vt:lpstr>Texte   über Listenebene formatieren  </vt:lpstr>
      <vt:lpstr>Platzierung von Zweitlogos  Anordnungsmöglichkeiten</vt:lpstr>
      <vt:lpstr>Anordnung Zweitlogo  bei Struktureinheiten/Projekten mit DRESDEN-concept Bezug</vt:lpstr>
      <vt:lpstr>Anordnung Zweitlogo  bei Struktureinheiten/Projekten ohne DRESDEN-concept Bezug</vt:lpstr>
      <vt:lpstr>Titelfolie V1</vt:lpstr>
      <vt:lpstr>Titelfolie V2</vt:lpstr>
      <vt:lpstr>Titelfolie V3 </vt:lpstr>
      <vt:lpstr>Titelfolie V4 </vt:lpstr>
      <vt:lpstr>Titelfolie V5a</vt:lpstr>
      <vt:lpstr>Titelfolie V5b </vt:lpstr>
      <vt:lpstr>Titelfolie V6 </vt:lpstr>
      <vt:lpstr>Titelfolie V7 </vt:lpstr>
      <vt:lpstr>Titelfolie V7 </vt:lpstr>
      <vt:lpstr>Titelfolie V8</vt:lpstr>
      <vt:lpstr>Vorlagedatei  speichern</vt:lpstr>
      <vt:lpstr>Design   speichern </vt:lpstr>
      <vt:lpstr>Masterfolien   anpassen</vt:lpstr>
      <vt:lpstr>PowerPoint-Vorlage  als .potx-Datei speichern </vt:lpstr>
      <vt:lpstr>Weitere Beispielseiten  mit Inhalten der TU Dresden</vt:lpstr>
      <vt:lpstr>Beispiel Bilderpotourrie (Fotos Bildpool TUD)</vt:lpstr>
      <vt:lpstr>Technische Universität  Dresden</vt:lpstr>
      <vt:lpstr>Diagramme  monochrom</vt:lpstr>
      <vt:lpstr>Diagramme  mehrfarbig</vt:lpstr>
      <vt:lpstr>Infografiken  mittels Smartart</vt:lpstr>
      <vt:lpstr>Netzwerk  DRESDEN-concept </vt:lpstr>
      <vt:lpstr>DRESDEN-concept  Exzellenz aus Wissenschaft und Kultur</vt:lpstr>
      <vt:lpstr>PowerPoint-Präsentation</vt:lpstr>
    </vt:vector>
  </TitlesOfParts>
  <Company>TU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>Präsentationsvorlage</dc:subject>
  <dc:creator>Daniella Modler</dc:creator>
  <cp:lastModifiedBy>Florian Schmidt</cp:lastModifiedBy>
  <cp:revision>17</cp:revision>
  <dcterms:created xsi:type="dcterms:W3CDTF">2022-01-26T13:18:26Z</dcterms:created>
  <dcterms:modified xsi:type="dcterms:W3CDTF">2024-10-24T08:24:44Z</dcterms:modified>
</cp:coreProperties>
</file>